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handoutMasterIdLst>
    <p:handoutMasterId r:id="rId30"/>
  </p:handoutMasterIdLst>
  <p:sldIdLst>
    <p:sldId id="257" r:id="rId2"/>
    <p:sldId id="258" r:id="rId3"/>
    <p:sldId id="298" r:id="rId4"/>
    <p:sldId id="299" r:id="rId5"/>
    <p:sldId id="302" r:id="rId6"/>
    <p:sldId id="303" r:id="rId7"/>
    <p:sldId id="307" r:id="rId8"/>
    <p:sldId id="308" r:id="rId9"/>
    <p:sldId id="309" r:id="rId10"/>
    <p:sldId id="304" r:id="rId11"/>
    <p:sldId id="305" r:id="rId12"/>
    <p:sldId id="310" r:id="rId13"/>
    <p:sldId id="326" r:id="rId14"/>
    <p:sldId id="327" r:id="rId15"/>
    <p:sldId id="328" r:id="rId16"/>
    <p:sldId id="329" r:id="rId17"/>
    <p:sldId id="330" r:id="rId18"/>
    <p:sldId id="311" r:id="rId19"/>
    <p:sldId id="312" r:id="rId20"/>
    <p:sldId id="313" r:id="rId21"/>
    <p:sldId id="314" r:id="rId22"/>
    <p:sldId id="318" r:id="rId23"/>
    <p:sldId id="319" r:id="rId24"/>
    <p:sldId id="332" r:id="rId25"/>
    <p:sldId id="320" r:id="rId26"/>
    <p:sldId id="323" r:id="rId27"/>
    <p:sldId id="324"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3" frameSlides="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4"/>
    <p:restoredTop sz="94631"/>
  </p:normalViewPr>
  <p:slideViewPr>
    <p:cSldViewPr snapToGrid="0" snapToObjects="1">
      <p:cViewPr varScale="1">
        <p:scale>
          <a:sx n="85" d="100"/>
          <a:sy n="85" d="100"/>
        </p:scale>
        <p:origin x="192" y="424"/>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6.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6F0CD60-B885-454A-B923-CC2C457AAF64}" type="datetimeFigureOut">
              <a:rPr lang="en-US" smtClean="0"/>
              <a:t>9/18/19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D4E6129-F8B8-2549-9EBB-B0BCFD361873}" type="slidenum">
              <a:rPr lang="en-US" smtClean="0"/>
              <a:t>‹#›</a:t>
            </a:fld>
            <a:endParaRPr lang="en-US"/>
          </a:p>
        </p:txBody>
      </p:sp>
    </p:spTree>
    <p:extLst>
      <p:ext uri="{BB962C8B-B14F-4D97-AF65-F5344CB8AC3E}">
        <p14:creationId xmlns:p14="http://schemas.microsoft.com/office/powerpoint/2010/main" val="501879623"/>
      </p:ext>
    </p:extLst>
  </p:cSld>
  <p:clrMap bg1="lt1" tx1="dk1" bg2="lt2" tx2="dk2" accent1="accent1" accent2="accent2" accent3="accent3" accent4="accent4" accent5="accent5" accent6="accent6" hlink="hlink" folHlink="folHlink"/>
</p:handoutMaster>
</file>

<file path=ppt/media/image2.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864D39-6442-4A4B-B6FA-F82214A866E5}" type="datetimeFigureOut">
              <a:rPr lang="en-US" smtClean="0"/>
              <a:t>9/18/19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66898E9-514C-7B49-89E3-75B7425FF392}" type="slidenum">
              <a:rPr lang="en-US" smtClean="0"/>
              <a:t>‹#›</a:t>
            </a:fld>
            <a:endParaRPr lang="en-US"/>
          </a:p>
        </p:txBody>
      </p:sp>
    </p:spTree>
    <p:extLst>
      <p:ext uri="{BB962C8B-B14F-4D97-AF65-F5344CB8AC3E}">
        <p14:creationId xmlns:p14="http://schemas.microsoft.com/office/powerpoint/2010/main" val="343131172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868D11-7154-5F4A-85B5-52D27F792E60}" type="slidenum">
              <a:rPr lang="en-US" smtClean="0"/>
              <a:t>2</a:t>
            </a:fld>
            <a:endParaRPr lang="en-US"/>
          </a:p>
        </p:txBody>
      </p:sp>
    </p:spTree>
    <p:extLst>
      <p:ext uri="{BB962C8B-B14F-4D97-AF65-F5344CB8AC3E}">
        <p14:creationId xmlns:p14="http://schemas.microsoft.com/office/powerpoint/2010/main" val="17345751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EE84C4-C418-F84D-88DC-E803E42CFD4D}" type="slidenum">
              <a:rPr lang="en-GB"/>
              <a:pPr/>
              <a:t>13</a:t>
            </a:fld>
            <a:endParaRPr lang="en-GB"/>
          </a:p>
        </p:txBody>
      </p:sp>
      <p:sp>
        <p:nvSpPr>
          <p:cNvPr id="204802"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204803" name="Rectangle 3"/>
          <p:cNvSpPr>
            <a:spLocks noGrp="1" noChangeArrowheads="1"/>
          </p:cNvSpPr>
          <p:nvPr>
            <p:ph type="body" idx="1"/>
          </p:nvPr>
        </p:nvSpPr>
        <p:spPr/>
        <p:txBody>
          <a:bodyPr/>
          <a:lstStyle/>
          <a:p>
            <a:endParaRPr lang="fr-F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EE84C4-C418-F84D-88DC-E803E42CFD4D}" type="slidenum">
              <a:rPr lang="en-GB"/>
              <a:pPr/>
              <a:t>14</a:t>
            </a:fld>
            <a:endParaRPr lang="en-GB"/>
          </a:p>
        </p:txBody>
      </p:sp>
      <p:sp>
        <p:nvSpPr>
          <p:cNvPr id="204802"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204803" name="Rectangle 3"/>
          <p:cNvSpPr>
            <a:spLocks noGrp="1" noChangeArrowheads="1"/>
          </p:cNvSpPr>
          <p:nvPr>
            <p:ph type="body" idx="1"/>
          </p:nvPr>
        </p:nvSpPr>
        <p:spPr/>
        <p:txBody>
          <a:bodyPr/>
          <a:lstStyle/>
          <a:p>
            <a:endParaRPr lang="fr-F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EE84C4-C418-F84D-88DC-E803E42CFD4D}" type="slidenum">
              <a:rPr lang="en-GB"/>
              <a:pPr/>
              <a:t>15</a:t>
            </a:fld>
            <a:endParaRPr lang="en-GB"/>
          </a:p>
        </p:txBody>
      </p:sp>
      <p:sp>
        <p:nvSpPr>
          <p:cNvPr id="204802"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204803" name="Rectangle 3"/>
          <p:cNvSpPr>
            <a:spLocks noGrp="1" noChangeArrowheads="1"/>
          </p:cNvSpPr>
          <p:nvPr>
            <p:ph type="body" idx="1"/>
          </p:nvPr>
        </p:nvSpPr>
        <p:spPr/>
        <p:txBody>
          <a:bodyPr/>
          <a:lstStyle/>
          <a:p>
            <a:endParaRPr lang="fr-F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EE84C4-C418-F84D-88DC-E803E42CFD4D}" type="slidenum">
              <a:rPr lang="en-GB"/>
              <a:pPr/>
              <a:t>16</a:t>
            </a:fld>
            <a:endParaRPr lang="en-GB"/>
          </a:p>
        </p:txBody>
      </p:sp>
      <p:sp>
        <p:nvSpPr>
          <p:cNvPr id="204802"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204803" name="Rectangle 3"/>
          <p:cNvSpPr>
            <a:spLocks noGrp="1" noChangeArrowheads="1"/>
          </p:cNvSpPr>
          <p:nvPr>
            <p:ph type="body" idx="1"/>
          </p:nvPr>
        </p:nvSpPr>
        <p:spPr/>
        <p:txBody>
          <a:bodyPr/>
          <a:lstStyle/>
          <a:p>
            <a:endParaRPr 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62" name="Rectangle 2"/>
          <p:cNvSpPr>
            <a:spLocks noGrp="1" noRot="1" noChangeAspect="1" noChangeArrowheads="1" noTextEdit="1"/>
          </p:cNvSpPr>
          <p:nvPr>
            <p:ph type="sldImg"/>
          </p:nvPr>
        </p:nvSpPr>
        <p:spPr>
          <a:xfrm>
            <a:off x="592138" y="803275"/>
            <a:ext cx="5675312" cy="3194050"/>
          </a:xfrm>
          <a:ln cap="flat"/>
          <a:extLst>
            <a:ext uri="{FAA26D3D-D897-4be2-8F04-BA451C77F1D7}">
              <ma14:placeholderFlag xmlns="" xmlns:ma14="http://schemas.microsoft.com/office/mac/drawingml/2011/main" val="1"/>
            </a:ext>
          </a:extLst>
        </p:spPr>
      </p:sp>
      <p:sp>
        <p:nvSpPr>
          <p:cNvPr id="860163" name="Rectangle 3"/>
          <p:cNvSpPr>
            <a:spLocks noGrp="1" noChangeArrowheads="1"/>
          </p:cNvSpPr>
          <p:nvPr>
            <p:ph type="body" idx="1"/>
          </p:nvPr>
        </p:nvSpPr>
        <p:spPr>
          <a:xfrm>
            <a:off x="837903" y="4358822"/>
            <a:ext cx="5182195" cy="4048881"/>
          </a:xfrm>
          <a:ln/>
        </p:spPr>
        <p:txBody>
          <a:bodyPr lIns="89958" tIns="44190" rIns="89958" bIns="44190"/>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2210" name="Rectangle 2"/>
          <p:cNvSpPr>
            <a:spLocks noGrp="1" noRot="1" noChangeAspect="1" noChangeArrowheads="1" noTextEdit="1"/>
          </p:cNvSpPr>
          <p:nvPr>
            <p:ph type="sldImg"/>
          </p:nvPr>
        </p:nvSpPr>
        <p:spPr>
          <a:xfrm>
            <a:off x="592138" y="803275"/>
            <a:ext cx="5675312" cy="3194050"/>
          </a:xfrm>
          <a:ln cap="flat"/>
          <a:extLst>
            <a:ext uri="{FAA26D3D-D897-4be2-8F04-BA451C77F1D7}">
              <ma14:placeholderFlag xmlns="" xmlns:ma14="http://schemas.microsoft.com/office/mac/drawingml/2011/main" val="1"/>
            </a:ext>
          </a:extLst>
        </p:spPr>
      </p:sp>
      <p:sp>
        <p:nvSpPr>
          <p:cNvPr id="862211" name="Rectangle 3"/>
          <p:cNvSpPr>
            <a:spLocks noGrp="1" noChangeArrowheads="1"/>
          </p:cNvSpPr>
          <p:nvPr>
            <p:ph type="body" idx="1"/>
          </p:nvPr>
        </p:nvSpPr>
        <p:spPr>
          <a:xfrm>
            <a:off x="837903" y="4358822"/>
            <a:ext cx="5182195" cy="4048881"/>
          </a:xfrm>
          <a:ln/>
        </p:spPr>
        <p:txBody>
          <a:bodyPr lIns="89958" tIns="44190" rIns="89958" bIns="44190"/>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EEFCB93-CC86-7444-B90E-2765EC076876}" type="slidenum">
              <a:rPr lang="en-GB"/>
              <a:pPr/>
              <a:t>5</a:t>
            </a:fld>
            <a:endParaRPr lang="en-GB"/>
          </a:p>
        </p:txBody>
      </p:sp>
      <p:sp>
        <p:nvSpPr>
          <p:cNvPr id="202754"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202755" name="Rectangle 3"/>
          <p:cNvSpPr>
            <a:spLocks noGrp="1" noChangeArrowheads="1"/>
          </p:cNvSpPr>
          <p:nvPr>
            <p:ph type="body" idx="1"/>
          </p:nvPr>
        </p:nvSpPr>
        <p:spPr/>
        <p:txBody>
          <a:bodyPr/>
          <a:lstStyle/>
          <a:p>
            <a:endParaRPr lang="fr-F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E6DD68-E0C3-C449-AA86-D8C64C0F992C}" type="slidenum">
              <a:rPr lang="en-GB"/>
              <a:pPr/>
              <a:t>6</a:t>
            </a:fld>
            <a:endParaRPr lang="en-GB"/>
          </a:p>
        </p:txBody>
      </p:sp>
      <p:sp>
        <p:nvSpPr>
          <p:cNvPr id="203778"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203779" name="Rectangle 3"/>
          <p:cNvSpPr>
            <a:spLocks noGrp="1" noChangeArrowheads="1"/>
          </p:cNvSpPr>
          <p:nvPr>
            <p:ph type="body" idx="1"/>
          </p:nvPr>
        </p:nvSpPr>
        <p:spPr/>
        <p:txBody>
          <a:bodyPr/>
          <a:lstStyle/>
          <a:p>
            <a:endParaRPr lang="fr-F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E6DD68-E0C3-C449-AA86-D8C64C0F992C}" type="slidenum">
              <a:rPr lang="en-GB"/>
              <a:pPr/>
              <a:t>7</a:t>
            </a:fld>
            <a:endParaRPr lang="en-GB"/>
          </a:p>
        </p:txBody>
      </p:sp>
      <p:sp>
        <p:nvSpPr>
          <p:cNvPr id="203778"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203779" name="Rectangle 3"/>
          <p:cNvSpPr>
            <a:spLocks noGrp="1" noChangeArrowheads="1"/>
          </p:cNvSpPr>
          <p:nvPr>
            <p:ph type="body" idx="1"/>
          </p:nvPr>
        </p:nvSpPr>
        <p:spPr/>
        <p:txBody>
          <a:bodyPr/>
          <a:lstStyle/>
          <a:p>
            <a:endParaRPr lang="fr-F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CCC50DB-4DE8-FD45-A869-E1A749AFBC50}" type="slidenum">
              <a:rPr lang="en-GB"/>
              <a:pPr/>
              <a:t>10</a:t>
            </a:fld>
            <a:endParaRPr lang="en-GB"/>
          </a:p>
        </p:txBody>
      </p:sp>
      <p:sp>
        <p:nvSpPr>
          <p:cNvPr id="308226"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3082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EE84C4-C418-F84D-88DC-E803E42CFD4D}" type="slidenum">
              <a:rPr lang="en-GB"/>
              <a:pPr/>
              <a:t>11</a:t>
            </a:fld>
            <a:endParaRPr lang="en-GB"/>
          </a:p>
        </p:txBody>
      </p:sp>
      <p:sp>
        <p:nvSpPr>
          <p:cNvPr id="204802"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204803" name="Rectangle 3"/>
          <p:cNvSpPr>
            <a:spLocks noGrp="1" noChangeArrowheads="1"/>
          </p:cNvSpPr>
          <p:nvPr>
            <p:ph type="body" idx="1"/>
          </p:nvPr>
        </p:nvSpPr>
        <p:spPr/>
        <p:txBody>
          <a:bodyPr/>
          <a:lstStyle/>
          <a:p>
            <a:endParaRPr lang="fr-F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EE84C4-C418-F84D-88DC-E803E42CFD4D}" type="slidenum">
              <a:rPr lang="en-GB"/>
              <a:pPr/>
              <a:t>12</a:t>
            </a:fld>
            <a:endParaRPr lang="en-GB"/>
          </a:p>
        </p:txBody>
      </p:sp>
      <p:sp>
        <p:nvSpPr>
          <p:cNvPr id="204802" name="Rectangle 2"/>
          <p:cNvSpPr>
            <a:spLocks noGrp="1" noRot="1" noChangeAspect="1" noChangeArrowheads="1" noTextEdit="1"/>
          </p:cNvSpPr>
          <p:nvPr>
            <p:ph type="sldImg"/>
          </p:nvPr>
        </p:nvSpPr>
        <p:spPr>
          <a:xfrm>
            <a:off x="381000" y="685800"/>
            <a:ext cx="6096000" cy="3429000"/>
          </a:xfrm>
          <a:ln/>
          <a:extLst>
            <a:ext uri="{FAA26D3D-D897-4be2-8F04-BA451C77F1D7}">
              <ma14:placeholderFlag xmlns="" xmlns:ma14="http://schemas.microsoft.com/office/mac/drawingml/2011/main" val="1"/>
            </a:ext>
          </a:extLst>
        </p:spPr>
      </p:sp>
      <p:sp>
        <p:nvSpPr>
          <p:cNvPr id="204803" name="Rectangle 3"/>
          <p:cNvSpPr>
            <a:spLocks noGrp="1" noChangeArrowheads="1"/>
          </p:cNvSpPr>
          <p:nvPr>
            <p:ph type="body" idx="1"/>
          </p:nvPr>
        </p:nvSpPr>
        <p:spPr/>
        <p:txBody>
          <a:bodyPr/>
          <a:lstStyle/>
          <a:p>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846ABB5-609E-DB4F-ADF1-D9B3D57F16AF}" type="datetimeFigureOut">
              <a:rPr lang="en-US" smtClean="0"/>
              <a:t>9/18/19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A9B9A2-1A6E-4948-84A0-4C4CE50D0EF7}" type="slidenum">
              <a:rPr lang="en-US" smtClean="0"/>
              <a:t>‹#›</a:t>
            </a:fld>
            <a:endParaRPr lang="en-US"/>
          </a:p>
        </p:txBody>
      </p:sp>
    </p:spTree>
    <p:extLst>
      <p:ext uri="{BB962C8B-B14F-4D97-AF65-F5344CB8AC3E}">
        <p14:creationId xmlns:p14="http://schemas.microsoft.com/office/powerpoint/2010/main" val="2854340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46ABB5-609E-DB4F-ADF1-D9B3D57F16AF}" type="datetimeFigureOut">
              <a:rPr lang="en-US" smtClean="0"/>
              <a:t>9/18/19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A9B9A2-1A6E-4948-84A0-4C4CE50D0EF7}" type="slidenum">
              <a:rPr lang="en-US" smtClean="0"/>
              <a:t>‹#›</a:t>
            </a:fld>
            <a:endParaRPr lang="en-US"/>
          </a:p>
        </p:txBody>
      </p:sp>
    </p:spTree>
    <p:extLst>
      <p:ext uri="{BB962C8B-B14F-4D97-AF65-F5344CB8AC3E}">
        <p14:creationId xmlns:p14="http://schemas.microsoft.com/office/powerpoint/2010/main" val="1849640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46ABB5-609E-DB4F-ADF1-D9B3D57F16AF}" type="datetimeFigureOut">
              <a:rPr lang="en-US" smtClean="0"/>
              <a:t>9/18/19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A9B9A2-1A6E-4948-84A0-4C4CE50D0EF7}" type="slidenum">
              <a:rPr lang="en-US" smtClean="0"/>
              <a:t>‹#›</a:t>
            </a:fld>
            <a:endParaRPr lang="en-US"/>
          </a:p>
        </p:txBody>
      </p:sp>
    </p:spTree>
    <p:extLst>
      <p:ext uri="{BB962C8B-B14F-4D97-AF65-F5344CB8AC3E}">
        <p14:creationId xmlns:p14="http://schemas.microsoft.com/office/powerpoint/2010/main" val="1908589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46ABB5-609E-DB4F-ADF1-D9B3D57F16AF}" type="datetimeFigureOut">
              <a:rPr lang="en-US" smtClean="0"/>
              <a:t>9/18/19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A9B9A2-1A6E-4948-84A0-4C4CE50D0EF7}" type="slidenum">
              <a:rPr lang="en-US" smtClean="0"/>
              <a:t>‹#›</a:t>
            </a:fld>
            <a:endParaRPr lang="en-US"/>
          </a:p>
        </p:txBody>
      </p:sp>
    </p:spTree>
    <p:extLst>
      <p:ext uri="{BB962C8B-B14F-4D97-AF65-F5344CB8AC3E}">
        <p14:creationId xmlns:p14="http://schemas.microsoft.com/office/powerpoint/2010/main" val="1934349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46ABB5-609E-DB4F-ADF1-D9B3D57F16AF}" type="datetimeFigureOut">
              <a:rPr lang="en-US" smtClean="0"/>
              <a:t>9/18/19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A9B9A2-1A6E-4948-84A0-4C4CE50D0EF7}" type="slidenum">
              <a:rPr lang="en-US" smtClean="0"/>
              <a:t>‹#›</a:t>
            </a:fld>
            <a:endParaRPr lang="en-US"/>
          </a:p>
        </p:txBody>
      </p:sp>
    </p:spTree>
    <p:extLst>
      <p:ext uri="{BB962C8B-B14F-4D97-AF65-F5344CB8AC3E}">
        <p14:creationId xmlns:p14="http://schemas.microsoft.com/office/powerpoint/2010/main" val="2353550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846ABB5-609E-DB4F-ADF1-D9B3D57F16AF}" type="datetimeFigureOut">
              <a:rPr lang="en-US" smtClean="0"/>
              <a:t>9/18/19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A9B9A2-1A6E-4948-84A0-4C4CE50D0EF7}" type="slidenum">
              <a:rPr lang="en-US" smtClean="0"/>
              <a:t>‹#›</a:t>
            </a:fld>
            <a:endParaRPr lang="en-US"/>
          </a:p>
        </p:txBody>
      </p:sp>
    </p:spTree>
    <p:extLst>
      <p:ext uri="{BB962C8B-B14F-4D97-AF65-F5344CB8AC3E}">
        <p14:creationId xmlns:p14="http://schemas.microsoft.com/office/powerpoint/2010/main" val="21047783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846ABB5-609E-DB4F-ADF1-D9B3D57F16AF}" type="datetimeFigureOut">
              <a:rPr lang="en-US" smtClean="0"/>
              <a:t>9/18/19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EA9B9A2-1A6E-4948-84A0-4C4CE50D0EF7}" type="slidenum">
              <a:rPr lang="en-US" smtClean="0"/>
              <a:t>‹#›</a:t>
            </a:fld>
            <a:endParaRPr lang="en-US"/>
          </a:p>
        </p:txBody>
      </p:sp>
    </p:spTree>
    <p:extLst>
      <p:ext uri="{BB962C8B-B14F-4D97-AF65-F5344CB8AC3E}">
        <p14:creationId xmlns:p14="http://schemas.microsoft.com/office/powerpoint/2010/main" val="3492208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846ABB5-609E-DB4F-ADF1-D9B3D57F16AF}" type="datetimeFigureOut">
              <a:rPr lang="en-US" smtClean="0"/>
              <a:t>9/18/19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EA9B9A2-1A6E-4948-84A0-4C4CE50D0EF7}" type="slidenum">
              <a:rPr lang="en-US" smtClean="0"/>
              <a:t>‹#›</a:t>
            </a:fld>
            <a:endParaRPr lang="en-US"/>
          </a:p>
        </p:txBody>
      </p:sp>
    </p:spTree>
    <p:extLst>
      <p:ext uri="{BB962C8B-B14F-4D97-AF65-F5344CB8AC3E}">
        <p14:creationId xmlns:p14="http://schemas.microsoft.com/office/powerpoint/2010/main" val="1329038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46ABB5-609E-DB4F-ADF1-D9B3D57F16AF}" type="datetimeFigureOut">
              <a:rPr lang="en-US" smtClean="0"/>
              <a:t>9/18/19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EA9B9A2-1A6E-4948-84A0-4C4CE50D0EF7}" type="slidenum">
              <a:rPr lang="en-US" smtClean="0"/>
              <a:t>‹#›</a:t>
            </a:fld>
            <a:endParaRPr lang="en-US"/>
          </a:p>
        </p:txBody>
      </p:sp>
    </p:spTree>
    <p:extLst>
      <p:ext uri="{BB962C8B-B14F-4D97-AF65-F5344CB8AC3E}">
        <p14:creationId xmlns:p14="http://schemas.microsoft.com/office/powerpoint/2010/main" val="1512234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46ABB5-609E-DB4F-ADF1-D9B3D57F16AF}" type="datetimeFigureOut">
              <a:rPr lang="en-US" smtClean="0"/>
              <a:t>9/18/19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A9B9A2-1A6E-4948-84A0-4C4CE50D0EF7}" type="slidenum">
              <a:rPr lang="en-US" smtClean="0"/>
              <a:t>‹#›</a:t>
            </a:fld>
            <a:endParaRPr lang="en-US"/>
          </a:p>
        </p:txBody>
      </p:sp>
    </p:spTree>
    <p:extLst>
      <p:ext uri="{BB962C8B-B14F-4D97-AF65-F5344CB8AC3E}">
        <p14:creationId xmlns:p14="http://schemas.microsoft.com/office/powerpoint/2010/main" val="1292054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46ABB5-609E-DB4F-ADF1-D9B3D57F16AF}" type="datetimeFigureOut">
              <a:rPr lang="en-US" smtClean="0"/>
              <a:t>9/18/19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A9B9A2-1A6E-4948-84A0-4C4CE50D0EF7}" type="slidenum">
              <a:rPr lang="en-US" smtClean="0"/>
              <a:t>‹#›</a:t>
            </a:fld>
            <a:endParaRPr lang="en-US"/>
          </a:p>
        </p:txBody>
      </p:sp>
    </p:spTree>
    <p:extLst>
      <p:ext uri="{BB962C8B-B14F-4D97-AF65-F5344CB8AC3E}">
        <p14:creationId xmlns:p14="http://schemas.microsoft.com/office/powerpoint/2010/main" val="832427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46ABB5-609E-DB4F-ADF1-D9B3D57F16AF}" type="datetimeFigureOut">
              <a:rPr lang="en-US" smtClean="0"/>
              <a:t>9/18/19</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A9B9A2-1A6E-4948-84A0-4C4CE50D0EF7}" type="slidenum">
              <a:rPr lang="en-US" smtClean="0"/>
              <a:t>‹#›</a:t>
            </a:fld>
            <a:endParaRPr lang="en-US"/>
          </a:p>
        </p:txBody>
      </p:sp>
    </p:spTree>
    <p:extLst>
      <p:ext uri="{BB962C8B-B14F-4D97-AF65-F5344CB8AC3E}">
        <p14:creationId xmlns:p14="http://schemas.microsoft.com/office/powerpoint/2010/main" val="3900178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3.emf"/><Relationship Id="rId5" Type="http://schemas.openxmlformats.org/officeDocument/2006/relationships/oleObject" Target="../embeddings/oleObject1.bin"/><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notesSlide" Target="../notesSlides/notesSlide12.xml"/><Relationship Id="rId7"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3.emf"/><Relationship Id="rId5" Type="http://schemas.openxmlformats.org/officeDocument/2006/relationships/oleObject" Target="../embeddings/oleObject2.bin"/><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3.emf"/><Relationship Id="rId5" Type="http://schemas.openxmlformats.org/officeDocument/2006/relationships/oleObject" Target="../embeddings/oleObject4.bin"/><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2.xml"/><Relationship Id="rId1" Type="http://schemas.openxmlformats.org/officeDocument/2006/relationships/vmlDrawing" Target="../drawings/vmlDrawing6.v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Statistical </a:t>
            </a:r>
            <a:r>
              <a:rPr lang="en-US" dirty="0" err="1"/>
              <a:t>Phylogenetics</a:t>
            </a:r>
            <a:endParaRPr lang="en-US" dirty="0"/>
          </a:p>
        </p:txBody>
      </p:sp>
      <p:sp>
        <p:nvSpPr>
          <p:cNvPr id="3" name="Subtitle 2"/>
          <p:cNvSpPr>
            <a:spLocks noGrp="1"/>
          </p:cNvSpPr>
          <p:nvPr>
            <p:ph type="subTitle" idx="1"/>
          </p:nvPr>
        </p:nvSpPr>
        <p:spPr/>
        <p:txBody>
          <a:bodyPr/>
          <a:lstStyle/>
          <a:p>
            <a:r>
              <a:rPr lang="en-US" dirty="0"/>
              <a:t>Justin </a:t>
            </a:r>
            <a:r>
              <a:rPr lang="en-US" dirty="0" err="1"/>
              <a:t>Bahl</a:t>
            </a:r>
            <a:endParaRPr lang="en-US" dirty="0"/>
          </a:p>
        </p:txBody>
      </p:sp>
    </p:spTree>
    <p:extLst>
      <p:ext uri="{BB962C8B-B14F-4D97-AF65-F5344CB8AC3E}">
        <p14:creationId xmlns:p14="http://schemas.microsoft.com/office/powerpoint/2010/main" val="9894734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02" name="Text Box 2"/>
          <p:cNvSpPr txBox="1">
            <a:spLocks noChangeArrowheads="1"/>
          </p:cNvSpPr>
          <p:nvPr/>
        </p:nvSpPr>
        <p:spPr bwMode="auto">
          <a:xfrm>
            <a:off x="494675" y="1573966"/>
            <a:ext cx="10020925" cy="373640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20000"/>
              </a:spcBef>
              <a:buClr>
                <a:schemeClr val="accent2"/>
              </a:buClr>
              <a:buSzPct val="55000"/>
              <a:buFont typeface="Wingdings" charset="0"/>
              <a:buNone/>
            </a:pPr>
            <a:r>
              <a:rPr lang="en-GB" sz="3200" b="1" dirty="0">
                <a:solidFill>
                  <a:srgbClr val="FF0000"/>
                </a:solidFill>
                <a:latin typeface="Times New Roman" charset="0"/>
              </a:rPr>
              <a:t>•</a:t>
            </a:r>
            <a:r>
              <a:rPr lang="en-GB" sz="3200" b="1" dirty="0">
                <a:latin typeface="Times New Roman" charset="0"/>
              </a:rPr>
              <a:t> Internal branches supported by ≥ 70% of replicates are considered as statistically significant.</a:t>
            </a:r>
          </a:p>
          <a:p>
            <a:pPr>
              <a:spcBef>
                <a:spcPct val="20000"/>
              </a:spcBef>
              <a:buClr>
                <a:schemeClr val="accent2"/>
              </a:buClr>
              <a:buSzPct val="55000"/>
              <a:buFont typeface="Wingdings" charset="0"/>
              <a:buNone/>
            </a:pPr>
            <a:r>
              <a:rPr lang="en-GB" sz="3200" b="1" dirty="0">
                <a:solidFill>
                  <a:srgbClr val="FF0000"/>
                </a:solidFill>
                <a:latin typeface="Times New Roman" charset="0"/>
              </a:rPr>
              <a:t>•</a:t>
            </a:r>
            <a:r>
              <a:rPr lang="en-GB" sz="3200" b="1" dirty="0">
                <a:latin typeface="Times New Roman" charset="0"/>
              </a:rPr>
              <a:t> The bootstrap procedure only detects if sequence length is enough to support a particular node.</a:t>
            </a:r>
          </a:p>
          <a:p>
            <a:pPr>
              <a:spcBef>
                <a:spcPct val="20000"/>
              </a:spcBef>
              <a:buClr>
                <a:schemeClr val="accent2"/>
              </a:buClr>
              <a:buSzPct val="55000"/>
              <a:buFont typeface="Wingdings" charset="0"/>
              <a:buNone/>
            </a:pPr>
            <a:r>
              <a:rPr lang="en-GB" sz="3200" b="1" dirty="0">
                <a:solidFill>
                  <a:srgbClr val="FF0000"/>
                </a:solidFill>
                <a:latin typeface="Times New Roman" charset="0"/>
              </a:rPr>
              <a:t>•</a:t>
            </a:r>
            <a:r>
              <a:rPr lang="en-GB" sz="3200" b="1" dirty="0">
                <a:latin typeface="Times New Roman" charset="0"/>
              </a:rPr>
              <a:t> The bootstrap procedure does not help determining if the tree-building method is good. A wrong tree can have 100 % bootstrap support for all its branches!</a:t>
            </a:r>
            <a:endParaRPr lang="en-GB" sz="3200" b="1" dirty="0"/>
          </a:p>
        </p:txBody>
      </p:sp>
      <p:sp>
        <p:nvSpPr>
          <p:cNvPr id="307203" name="Text Box 3"/>
          <p:cNvSpPr txBox="1">
            <a:spLocks noChangeArrowheads="1"/>
          </p:cNvSpPr>
          <p:nvPr/>
        </p:nvSpPr>
        <p:spPr bwMode="auto">
          <a:xfrm>
            <a:off x="2590800" y="152400"/>
            <a:ext cx="6324600" cy="10772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sz="3200" b="1">
                <a:solidFill>
                  <a:srgbClr val="FF0000"/>
                </a:solidFill>
              </a:rPr>
              <a:t>Properties of Bootstrap procedure </a:t>
            </a:r>
            <a:endParaRPr lang="en-GB"/>
          </a:p>
        </p:txBody>
      </p:sp>
    </p:spTree>
    <p:extLst>
      <p:ext uri="{BB962C8B-B14F-4D97-AF65-F5344CB8AC3E}">
        <p14:creationId xmlns:p14="http://schemas.microsoft.com/office/powerpoint/2010/main" val="39366464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2"/>
          <p:cNvSpPr>
            <a:spLocks noChangeArrowheads="1"/>
          </p:cNvSpPr>
          <p:nvPr/>
        </p:nvSpPr>
        <p:spPr bwMode="auto">
          <a:xfrm>
            <a:off x="1443788" y="268288"/>
            <a:ext cx="8183651" cy="464742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marL="457200" indent="-457200" algn="just"/>
            <a:r>
              <a:rPr lang="fr-FR" sz="3200" b="1" dirty="0" err="1">
                <a:solidFill>
                  <a:srgbClr val="FF0000"/>
                </a:solidFill>
              </a:rPr>
              <a:t>Methodology</a:t>
            </a:r>
            <a:endParaRPr lang="fr-FR" sz="2400" dirty="0">
              <a:latin typeface="Helvetica" charset="0"/>
            </a:endParaRPr>
          </a:p>
          <a:p>
            <a:pPr marL="457200" indent="-457200" algn="just">
              <a:buFont typeface="Times" charset="0"/>
              <a:buAutoNum type="arabicPeriod"/>
            </a:pPr>
            <a:endParaRPr lang="fr-FR" sz="2400" b="1" dirty="0"/>
          </a:p>
          <a:p>
            <a:pPr marL="457200" indent="-457200" algn="just"/>
            <a:r>
              <a:rPr lang="fr-FR" sz="2400" b="1" dirty="0"/>
              <a:t>1. </a:t>
            </a:r>
            <a:r>
              <a:rPr lang="fr-FR" sz="2400" b="1" dirty="0" err="1"/>
              <a:t>Consider</a:t>
            </a:r>
            <a:r>
              <a:rPr lang="fr-FR" sz="2400" b="1" dirty="0"/>
              <a:t> the set of </a:t>
            </a:r>
            <a:r>
              <a:rPr lang="fr-FR" sz="2400" b="1" dirty="0" err="1"/>
              <a:t>sequences</a:t>
            </a:r>
            <a:r>
              <a:rPr lang="fr-FR" sz="2400" b="1" dirty="0"/>
              <a:t> to analyse ; </a:t>
            </a:r>
          </a:p>
          <a:p>
            <a:pPr marL="457200" indent="-457200" algn="just"/>
            <a:r>
              <a:rPr lang="fr-FR" sz="2400" b="1" dirty="0"/>
              <a:t>2. </a:t>
            </a:r>
            <a:r>
              <a:rPr lang="fr-FR" sz="2400" b="1" dirty="0" err="1"/>
              <a:t>Align</a:t>
            </a:r>
            <a:r>
              <a:rPr lang="fr-FR" sz="2400" b="1" dirty="0"/>
              <a:t> "</a:t>
            </a:r>
            <a:r>
              <a:rPr lang="fr-FR" sz="2400" b="1" dirty="0" err="1"/>
              <a:t>properly</a:t>
            </a:r>
            <a:r>
              <a:rPr lang="fr-FR" sz="2400" b="1" dirty="0"/>
              <a:t>" </a:t>
            </a:r>
            <a:r>
              <a:rPr lang="fr-FR" sz="2400" b="1" dirty="0" err="1"/>
              <a:t>these</a:t>
            </a:r>
            <a:r>
              <a:rPr lang="fr-FR" sz="2400" b="1" dirty="0"/>
              <a:t> </a:t>
            </a:r>
            <a:r>
              <a:rPr lang="fr-FR" sz="2400" b="1" dirty="0" err="1"/>
              <a:t>sequences</a:t>
            </a:r>
            <a:r>
              <a:rPr lang="fr-FR" sz="2400" b="1" dirty="0"/>
              <a:t> ;</a:t>
            </a:r>
          </a:p>
          <a:p>
            <a:pPr marL="457200" indent="-457200" algn="just"/>
            <a:r>
              <a:rPr lang="fr-FR" sz="2400" b="1" dirty="0"/>
              <a:t>3. </a:t>
            </a:r>
            <a:r>
              <a:rPr lang="fr-FR" sz="2400" b="1" dirty="0" err="1"/>
              <a:t>Apply</a:t>
            </a:r>
            <a:r>
              <a:rPr lang="fr-FR" sz="2400" b="1" dirty="0"/>
              <a:t> </a:t>
            </a:r>
            <a:r>
              <a:rPr lang="fr-FR" sz="2400" b="1" dirty="0" err="1"/>
              <a:t>phylogenetic</a:t>
            </a:r>
            <a:r>
              <a:rPr lang="fr-FR" sz="2400" b="1" dirty="0"/>
              <a:t> </a:t>
            </a:r>
            <a:r>
              <a:rPr lang="fr-FR" sz="2400" b="1" dirty="0" err="1"/>
              <a:t>making</a:t>
            </a:r>
            <a:r>
              <a:rPr lang="fr-FR" sz="2400" b="1" dirty="0"/>
              <a:t> </a:t>
            </a:r>
            <a:r>
              <a:rPr lang="fr-FR" sz="2400" b="1" dirty="0" err="1"/>
              <a:t>tree</a:t>
            </a:r>
            <a:r>
              <a:rPr lang="fr-FR" sz="2400" b="1" dirty="0"/>
              <a:t> </a:t>
            </a:r>
            <a:r>
              <a:rPr lang="fr-FR" sz="2400" b="1" dirty="0" err="1"/>
              <a:t>methods</a:t>
            </a:r>
            <a:r>
              <a:rPr lang="fr-FR" sz="2400" b="1" dirty="0"/>
              <a:t> ;</a:t>
            </a:r>
          </a:p>
          <a:p>
            <a:pPr marL="457200" indent="-457200" algn="just"/>
            <a:r>
              <a:rPr lang="fr-FR" sz="2400" b="1" dirty="0"/>
              <a:t>4. </a:t>
            </a:r>
            <a:r>
              <a:rPr lang="fr-FR" sz="2400" b="1" dirty="0" err="1"/>
              <a:t>Evaluate</a:t>
            </a:r>
            <a:r>
              <a:rPr lang="fr-FR" sz="2400" b="1" dirty="0"/>
              <a:t> </a:t>
            </a:r>
            <a:r>
              <a:rPr lang="fr-FR" sz="2400" b="1" dirty="0" err="1"/>
              <a:t>statistically</a:t>
            </a:r>
            <a:r>
              <a:rPr lang="fr-FR" sz="2400" b="1" dirty="0"/>
              <a:t> the </a:t>
            </a:r>
            <a:r>
              <a:rPr lang="fr-FR" sz="2400" b="1" dirty="0" err="1"/>
              <a:t>obtained</a:t>
            </a:r>
            <a:r>
              <a:rPr lang="fr-FR" sz="2400" b="1" dirty="0"/>
              <a:t> </a:t>
            </a:r>
            <a:r>
              <a:rPr lang="fr-FR" sz="2400" b="1" dirty="0" err="1"/>
              <a:t>phylogenetic</a:t>
            </a:r>
            <a:r>
              <a:rPr lang="fr-FR" sz="2400" b="1" dirty="0"/>
              <a:t> </a:t>
            </a:r>
            <a:r>
              <a:rPr lang="fr-FR" sz="2400" b="1" dirty="0" err="1"/>
              <a:t>tree</a:t>
            </a:r>
            <a:r>
              <a:rPr lang="fr-FR" sz="2400" b="1" dirty="0"/>
              <a:t>.</a:t>
            </a:r>
          </a:p>
          <a:p>
            <a:pPr marL="457200" indent="-457200" algn="just"/>
            <a:endParaRPr lang="fr-FR" sz="2400" b="1" dirty="0"/>
          </a:p>
          <a:p>
            <a:pPr marL="457200" indent="-457200" algn="just"/>
            <a:endParaRPr lang="fr-FR" sz="2400" b="1" dirty="0"/>
          </a:p>
          <a:p>
            <a:pPr marL="457200" indent="-457200" algn="just"/>
            <a:r>
              <a:rPr lang="fr-FR" sz="2400" b="1" dirty="0"/>
              <a:t>1- Multiple </a:t>
            </a:r>
            <a:r>
              <a:rPr lang="fr-FR" sz="2400" b="1" dirty="0" err="1"/>
              <a:t>alignment</a:t>
            </a:r>
            <a:r>
              <a:rPr lang="fr-FR" sz="2400" b="1" dirty="0"/>
              <a:t>;</a:t>
            </a:r>
          </a:p>
          <a:p>
            <a:pPr marL="457200" indent="-457200" algn="just"/>
            <a:r>
              <a:rPr lang="fr-FR" sz="2400" b="1" dirty="0"/>
              <a:t>2- </a:t>
            </a:r>
            <a:r>
              <a:rPr lang="fr-FR" sz="2400" b="1" dirty="0" err="1"/>
              <a:t>Bootstrapping</a:t>
            </a:r>
            <a:r>
              <a:rPr lang="fr-FR" sz="2400" b="1" dirty="0"/>
              <a:t> (100 </a:t>
            </a:r>
            <a:r>
              <a:rPr lang="fr-FR" sz="2400" b="1" dirty="0" err="1"/>
              <a:t>samples</a:t>
            </a:r>
            <a:r>
              <a:rPr lang="fr-FR" sz="2400" b="1" dirty="0"/>
              <a:t>);</a:t>
            </a:r>
          </a:p>
          <a:p>
            <a:pPr marL="457200" indent="-457200" algn="just"/>
            <a:r>
              <a:rPr lang="fr-FR" sz="2400" b="1" dirty="0"/>
              <a:t>3. </a:t>
            </a:r>
            <a:r>
              <a:rPr lang="fr-FR" sz="2400" b="1" dirty="0" err="1"/>
              <a:t>Apply</a:t>
            </a:r>
            <a:r>
              <a:rPr lang="fr-FR" sz="2400" b="1" dirty="0"/>
              <a:t> </a:t>
            </a:r>
            <a:r>
              <a:rPr lang="fr-FR" sz="2400" b="1" dirty="0" err="1"/>
              <a:t>phylogenetic</a:t>
            </a:r>
            <a:r>
              <a:rPr lang="fr-FR" sz="2400" b="1" dirty="0"/>
              <a:t> </a:t>
            </a:r>
            <a:r>
              <a:rPr lang="fr-FR" sz="2400" b="1" dirty="0" err="1"/>
              <a:t>making</a:t>
            </a:r>
            <a:r>
              <a:rPr lang="fr-FR" sz="2400" b="1" dirty="0"/>
              <a:t> </a:t>
            </a:r>
            <a:r>
              <a:rPr lang="fr-FR" sz="2400" b="1" dirty="0" err="1"/>
              <a:t>tree</a:t>
            </a:r>
            <a:r>
              <a:rPr lang="fr-FR" sz="2400" b="1" dirty="0"/>
              <a:t> </a:t>
            </a:r>
            <a:r>
              <a:rPr lang="fr-FR" sz="2400" b="1" dirty="0" err="1"/>
              <a:t>methods</a:t>
            </a:r>
            <a:r>
              <a:rPr lang="fr-FR" sz="2400" b="1" dirty="0"/>
              <a:t> ;</a:t>
            </a:r>
          </a:p>
          <a:p>
            <a:pPr marL="457200" indent="-457200" algn="just"/>
            <a:r>
              <a:rPr lang="fr-FR" sz="2400" b="1" dirty="0"/>
              <a:t>4- Consensus </a:t>
            </a:r>
            <a:r>
              <a:rPr lang="fr-FR" sz="2400" b="1" dirty="0" err="1"/>
              <a:t>tree</a:t>
            </a:r>
            <a:r>
              <a:rPr lang="fr-FR" sz="2400" b="1" dirty="0"/>
              <a:t> construction and </a:t>
            </a:r>
            <a:r>
              <a:rPr lang="fr-FR" sz="2400" b="1" dirty="0" err="1"/>
              <a:t>evaluation</a:t>
            </a:r>
            <a:r>
              <a:rPr lang="fr-FR" sz="2400" b="1" dirty="0"/>
              <a:t>;</a:t>
            </a:r>
            <a:endParaRPr lang="en-GB" sz="2400" b="1" dirty="0"/>
          </a:p>
        </p:txBody>
      </p:sp>
    </p:spTree>
    <p:extLst>
      <p:ext uri="{BB962C8B-B14F-4D97-AF65-F5344CB8AC3E}">
        <p14:creationId xmlns:p14="http://schemas.microsoft.com/office/powerpoint/2010/main" val="3577957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2"/>
          <p:cNvSpPr>
            <a:spLocks noChangeArrowheads="1"/>
          </p:cNvSpPr>
          <p:nvPr/>
        </p:nvSpPr>
        <p:spPr bwMode="auto">
          <a:xfrm>
            <a:off x="2187584" y="268289"/>
            <a:ext cx="6696064" cy="12003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marL="457200" indent="-457200" algn="just"/>
            <a:r>
              <a:rPr lang="en-US" sz="3200" b="1" dirty="0">
                <a:solidFill>
                  <a:srgbClr val="FF0000"/>
                </a:solidFill>
              </a:rPr>
              <a:t>What about parametric methods?</a:t>
            </a:r>
            <a:endParaRPr lang="en-US" sz="2000" b="1" dirty="0"/>
          </a:p>
          <a:p>
            <a:pPr marL="457200" indent="-457200" algn="just"/>
            <a:r>
              <a:rPr lang="en-US" sz="2000" b="1" dirty="0"/>
              <a:t>Empirical measurement of tree space by simulation </a:t>
            </a:r>
          </a:p>
          <a:p>
            <a:pPr marL="457200" indent="-457200" algn="just"/>
            <a:r>
              <a:rPr lang="en-US" sz="2000" b="1" dirty="0"/>
              <a:t>of phylogenetic trees. </a:t>
            </a:r>
          </a:p>
        </p:txBody>
      </p:sp>
      <p:pic>
        <p:nvPicPr>
          <p:cNvPr id="2" name="Picture 1" descr="Screen Shot 2016-10-12 at 10.12.0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8454" y="1636620"/>
            <a:ext cx="7289620" cy="4814748"/>
          </a:xfrm>
          <a:prstGeom prst="rect">
            <a:avLst/>
          </a:prstGeom>
        </p:spPr>
      </p:pic>
    </p:spTree>
    <p:extLst>
      <p:ext uri="{BB962C8B-B14F-4D97-AF65-F5344CB8AC3E}">
        <p14:creationId xmlns:p14="http://schemas.microsoft.com/office/powerpoint/2010/main" val="3402585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2"/>
          <p:cNvSpPr>
            <a:spLocks noChangeArrowheads="1"/>
          </p:cNvSpPr>
          <p:nvPr/>
        </p:nvSpPr>
        <p:spPr bwMode="auto">
          <a:xfrm>
            <a:off x="2187584" y="268289"/>
            <a:ext cx="6696064" cy="12003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marL="457200" indent="-457200" algn="just"/>
            <a:r>
              <a:rPr lang="en-US" sz="3200" b="1" dirty="0">
                <a:solidFill>
                  <a:srgbClr val="FF0000"/>
                </a:solidFill>
              </a:rPr>
              <a:t>What about parametric methods?</a:t>
            </a:r>
            <a:endParaRPr lang="en-US" sz="2000" b="1" dirty="0"/>
          </a:p>
          <a:p>
            <a:pPr marL="457200" indent="-457200" algn="just"/>
            <a:r>
              <a:rPr lang="en-US" sz="2000" b="1" dirty="0"/>
              <a:t>Empirical measurement of tree space by simulation </a:t>
            </a:r>
          </a:p>
          <a:p>
            <a:pPr marL="457200" indent="-457200" algn="just"/>
            <a:r>
              <a:rPr lang="en-US" sz="2000" b="1" dirty="0"/>
              <a:t>of phylogenetic trees. </a:t>
            </a:r>
          </a:p>
        </p:txBody>
      </p:sp>
      <p:pic>
        <p:nvPicPr>
          <p:cNvPr id="2" name="Picture 1" descr="Screen Shot 2016-10-12 at 10.12.0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23474" y="1813743"/>
            <a:ext cx="2111543" cy="1394661"/>
          </a:xfrm>
          <a:prstGeom prst="rect">
            <a:avLst/>
          </a:prstGeom>
        </p:spPr>
      </p:pic>
      <p:sp>
        <p:nvSpPr>
          <p:cNvPr id="3" name="TextBox 2"/>
          <p:cNvSpPr txBox="1"/>
          <p:nvPr/>
        </p:nvSpPr>
        <p:spPr>
          <a:xfrm>
            <a:off x="1830566" y="1562133"/>
            <a:ext cx="6605319" cy="5078314"/>
          </a:xfrm>
          <a:prstGeom prst="rect">
            <a:avLst/>
          </a:prstGeom>
          <a:noFill/>
        </p:spPr>
        <p:txBody>
          <a:bodyPr wrap="square" rtlCol="0">
            <a:spAutoFit/>
          </a:bodyPr>
          <a:lstStyle/>
          <a:p>
            <a:r>
              <a:rPr lang="en-US" dirty="0"/>
              <a:t>Let A and B represent two separate events</a:t>
            </a:r>
          </a:p>
          <a:p>
            <a:endParaRPr lang="en-US" dirty="0"/>
          </a:p>
          <a:p>
            <a:r>
              <a:rPr lang="en-US" dirty="0"/>
              <a:t>	</a:t>
            </a:r>
            <a:r>
              <a:rPr lang="en-US" dirty="0" err="1"/>
              <a:t>Pr</a:t>
            </a:r>
            <a:r>
              <a:rPr lang="en-US" dirty="0"/>
              <a:t>(A,B) = </a:t>
            </a:r>
            <a:r>
              <a:rPr lang="en-US" dirty="0" err="1"/>
              <a:t>Pr</a:t>
            </a:r>
            <a:r>
              <a:rPr lang="en-US" dirty="0"/>
              <a:t>(B,A)</a:t>
            </a:r>
          </a:p>
          <a:p>
            <a:endParaRPr lang="en-US" dirty="0"/>
          </a:p>
          <a:p>
            <a:r>
              <a:rPr lang="en-US" dirty="0"/>
              <a:t>These are joint probabilities. The probability of A and B occurring is equal to the probability of B and A occurring.</a:t>
            </a:r>
          </a:p>
          <a:p>
            <a:endParaRPr lang="en-US" dirty="0"/>
          </a:p>
          <a:p>
            <a:r>
              <a:rPr lang="en-US" dirty="0"/>
              <a:t>This can be written as a product of a conditional probability and the probability that the condition is true. </a:t>
            </a:r>
            <a:r>
              <a:rPr lang="hr-HR" dirty="0"/>
              <a:t>Pr(A,B) = Pr(A)Pr(B|A). Therefore, the above equation becomes:</a:t>
            </a:r>
          </a:p>
          <a:p>
            <a:endParaRPr lang="hr-HR" dirty="0"/>
          </a:p>
          <a:p>
            <a:r>
              <a:rPr lang="hr-HR" dirty="0"/>
              <a:t>	Pr(A)Pr(B|A) = Pr(B)Pr(A|B)</a:t>
            </a:r>
          </a:p>
          <a:p>
            <a:endParaRPr lang="hr-HR" dirty="0"/>
          </a:p>
          <a:p>
            <a:r>
              <a:rPr lang="hr-HR" dirty="0"/>
              <a:t>This can be rearranged to the familiar Bayes Theorem</a:t>
            </a:r>
          </a:p>
          <a:p>
            <a:endParaRPr lang="hr-HR" dirty="0"/>
          </a:p>
          <a:p>
            <a:r>
              <a:rPr lang="hr-HR" dirty="0"/>
              <a:t>	Pr(B|A) =  </a:t>
            </a:r>
            <a:r>
              <a:rPr lang="hr-HR" u="sng" dirty="0"/>
              <a:t>Pr(B) Pr(A|B)</a:t>
            </a:r>
          </a:p>
          <a:p>
            <a:r>
              <a:rPr lang="hr-HR" dirty="0"/>
              <a:t>				Pr(A)</a:t>
            </a:r>
          </a:p>
          <a:p>
            <a:endParaRPr lang="en-US" dirty="0"/>
          </a:p>
        </p:txBody>
      </p:sp>
    </p:spTree>
    <p:extLst>
      <p:ext uri="{BB962C8B-B14F-4D97-AF65-F5344CB8AC3E}">
        <p14:creationId xmlns:p14="http://schemas.microsoft.com/office/powerpoint/2010/main" val="8658834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2"/>
          <p:cNvSpPr>
            <a:spLocks noChangeArrowheads="1"/>
          </p:cNvSpPr>
          <p:nvPr/>
        </p:nvSpPr>
        <p:spPr bwMode="auto">
          <a:xfrm>
            <a:off x="2187584" y="268289"/>
            <a:ext cx="6696064" cy="12003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marL="457200" indent="-457200" algn="just"/>
            <a:r>
              <a:rPr lang="en-US" sz="3200" b="1" dirty="0">
                <a:solidFill>
                  <a:srgbClr val="FF0000"/>
                </a:solidFill>
              </a:rPr>
              <a:t>What about parametric methods?</a:t>
            </a:r>
            <a:endParaRPr lang="en-US" sz="2000" b="1" dirty="0"/>
          </a:p>
          <a:p>
            <a:pPr marL="457200" indent="-457200" algn="just"/>
            <a:r>
              <a:rPr lang="en-US" sz="2000" b="1" dirty="0"/>
              <a:t>Empirical measurement of tree space by simulation </a:t>
            </a:r>
          </a:p>
          <a:p>
            <a:pPr marL="457200" indent="-457200" algn="just"/>
            <a:r>
              <a:rPr lang="en-US" sz="2000" b="1" dirty="0"/>
              <a:t>of phylogenetic trees. </a:t>
            </a:r>
          </a:p>
        </p:txBody>
      </p:sp>
      <p:pic>
        <p:nvPicPr>
          <p:cNvPr id="2" name="Picture 1" descr="Screen Shot 2016-10-12 at 10.12.05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23474" y="1813743"/>
            <a:ext cx="2111543" cy="1394661"/>
          </a:xfrm>
          <a:prstGeom prst="rect">
            <a:avLst/>
          </a:prstGeom>
        </p:spPr>
      </p:pic>
      <p:sp>
        <p:nvSpPr>
          <p:cNvPr id="3" name="TextBox 2"/>
          <p:cNvSpPr txBox="1"/>
          <p:nvPr/>
        </p:nvSpPr>
        <p:spPr>
          <a:xfrm>
            <a:off x="1830566" y="1401544"/>
            <a:ext cx="6605319" cy="3970318"/>
          </a:xfrm>
          <a:prstGeom prst="rect">
            <a:avLst/>
          </a:prstGeom>
          <a:noFill/>
        </p:spPr>
        <p:txBody>
          <a:bodyPr wrap="square" rtlCol="0">
            <a:spAutoFit/>
          </a:bodyPr>
          <a:lstStyle/>
          <a:p>
            <a:endParaRPr lang="en-US" dirty="0"/>
          </a:p>
          <a:p>
            <a:r>
              <a:rPr lang="en-US" dirty="0"/>
              <a:t>	</a:t>
            </a:r>
            <a:r>
              <a:rPr lang="hr-HR" dirty="0"/>
              <a:t>Pr(B|A) =  </a:t>
            </a:r>
            <a:r>
              <a:rPr lang="hr-HR" u="sng" dirty="0"/>
              <a:t>Pr(B) Pr(A|B)</a:t>
            </a:r>
          </a:p>
          <a:p>
            <a:r>
              <a:rPr lang="hr-HR" dirty="0"/>
              <a:t>				Pr(A)</a:t>
            </a:r>
          </a:p>
          <a:p>
            <a:endParaRPr lang="en-US" dirty="0"/>
          </a:p>
          <a:p>
            <a:r>
              <a:rPr lang="en-US" dirty="0"/>
              <a:t>Biologists are interested in the relationship between an event and a particular hypothesis. </a:t>
            </a:r>
          </a:p>
          <a:p>
            <a:endParaRPr lang="en-US" dirty="0"/>
          </a:p>
          <a:p>
            <a:r>
              <a:rPr lang="en-US" dirty="0"/>
              <a:t>Let’s rewrite the above equation in a more useful form:</a:t>
            </a:r>
          </a:p>
          <a:p>
            <a:endParaRPr lang="en-US" dirty="0"/>
          </a:p>
          <a:p>
            <a:r>
              <a:rPr lang="en-US" dirty="0"/>
              <a:t>	</a:t>
            </a:r>
            <a:r>
              <a:rPr lang="hr-HR" dirty="0"/>
              <a:t>Pr(</a:t>
            </a:r>
            <a:r>
              <a:rPr lang="hr-HR" i="1" dirty="0"/>
              <a:t>hypothesis</a:t>
            </a:r>
            <a:r>
              <a:rPr lang="hr-HR" dirty="0"/>
              <a:t>|</a:t>
            </a:r>
            <a:r>
              <a:rPr lang="hr-HR" i="1" dirty="0"/>
              <a:t>data</a:t>
            </a:r>
            <a:r>
              <a:rPr lang="hr-HR" dirty="0"/>
              <a:t>) =  </a:t>
            </a:r>
            <a:r>
              <a:rPr lang="hr-HR" u="sng" dirty="0"/>
              <a:t>Pr(</a:t>
            </a:r>
            <a:r>
              <a:rPr lang="hr-HR" i="1" u="sng" dirty="0"/>
              <a:t>hypothesis</a:t>
            </a:r>
            <a:r>
              <a:rPr lang="hr-HR" u="sng" dirty="0"/>
              <a:t>) Pr(</a:t>
            </a:r>
            <a:r>
              <a:rPr lang="hr-HR" i="1" u="sng" dirty="0"/>
              <a:t>data</a:t>
            </a:r>
            <a:r>
              <a:rPr lang="hr-HR" u="sng" dirty="0"/>
              <a:t>|</a:t>
            </a:r>
            <a:r>
              <a:rPr lang="hr-HR" i="1" u="sng" dirty="0"/>
              <a:t>hypothesis</a:t>
            </a:r>
            <a:r>
              <a:rPr lang="hr-HR" u="sng" dirty="0"/>
              <a:t>)</a:t>
            </a:r>
          </a:p>
          <a:p>
            <a:r>
              <a:rPr lang="hr-HR" dirty="0"/>
              <a:t>								Pr(</a:t>
            </a:r>
            <a:r>
              <a:rPr lang="hr-HR" i="1" dirty="0"/>
              <a:t>data</a:t>
            </a:r>
            <a:r>
              <a:rPr lang="hr-HR" dirty="0"/>
              <a:t>)</a:t>
            </a:r>
          </a:p>
          <a:p>
            <a:endParaRPr lang="en-US" dirty="0"/>
          </a:p>
          <a:p>
            <a:r>
              <a:rPr lang="hr-HR" dirty="0"/>
              <a:t>	</a:t>
            </a:r>
            <a:endParaRPr lang="en-US" dirty="0"/>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2960413430"/>
              </p:ext>
            </p:extLst>
          </p:nvPr>
        </p:nvGraphicFramePr>
        <p:xfrm>
          <a:off x="6038850" y="3346450"/>
          <a:ext cx="114300" cy="165100"/>
        </p:xfrm>
        <a:graphic>
          <a:graphicData uri="http://schemas.openxmlformats.org/presentationml/2006/ole">
            <mc:AlternateContent xmlns:mc="http://schemas.openxmlformats.org/markup-compatibility/2006">
              <mc:Choice xmlns:v="urn:schemas-microsoft-com:vml" Requires="v">
                <p:oleObj spid="_x0000_s53256" name="Equation" r:id="rId5" imgW="114300" imgH="165100" progId="Equation.3">
                  <p:embed/>
                </p:oleObj>
              </mc:Choice>
              <mc:Fallback>
                <p:oleObj name="Equation" r:id="rId5" imgW="114300" imgH="165100" progId="Equation.3">
                  <p:embed/>
                  <p:pic>
                    <p:nvPicPr>
                      <p:cNvPr id="0" name=""/>
                      <p:cNvPicPr/>
                      <p:nvPr/>
                    </p:nvPicPr>
                    <p:blipFill>
                      <a:blip r:embed="rId6"/>
                      <a:stretch>
                        <a:fillRect/>
                      </a:stretch>
                    </p:blipFill>
                    <p:spPr>
                      <a:xfrm>
                        <a:off x="6038850" y="3346450"/>
                        <a:ext cx="114300" cy="165100"/>
                      </a:xfrm>
                      <a:prstGeom prst="rect">
                        <a:avLst/>
                      </a:prstGeom>
                    </p:spPr>
                  </p:pic>
                </p:oleObj>
              </mc:Fallback>
            </mc:AlternateContent>
          </a:graphicData>
        </a:graphic>
      </p:graphicFrame>
    </p:spTree>
    <p:extLst>
      <p:ext uri="{BB962C8B-B14F-4D97-AF65-F5344CB8AC3E}">
        <p14:creationId xmlns:p14="http://schemas.microsoft.com/office/powerpoint/2010/main" val="444809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2"/>
          <p:cNvSpPr>
            <a:spLocks noChangeArrowheads="1"/>
          </p:cNvSpPr>
          <p:nvPr/>
        </p:nvSpPr>
        <p:spPr bwMode="auto">
          <a:xfrm>
            <a:off x="2187584" y="268289"/>
            <a:ext cx="6696064" cy="12003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marL="457200" indent="-457200" algn="just"/>
            <a:r>
              <a:rPr lang="en-US" sz="3200" b="1" dirty="0">
                <a:solidFill>
                  <a:srgbClr val="FF0000"/>
                </a:solidFill>
              </a:rPr>
              <a:t>What about parametric methods?</a:t>
            </a:r>
            <a:endParaRPr lang="en-US" sz="2000" b="1" dirty="0"/>
          </a:p>
          <a:p>
            <a:pPr marL="457200" indent="-457200" algn="just"/>
            <a:r>
              <a:rPr lang="en-US" sz="2000" b="1" dirty="0"/>
              <a:t>Empirical measurement of tree space by simulation </a:t>
            </a:r>
          </a:p>
          <a:p>
            <a:pPr marL="457200" indent="-457200" algn="just"/>
            <a:r>
              <a:rPr lang="en-US" sz="2000" b="1" dirty="0"/>
              <a:t>of phylogenetic trees. </a:t>
            </a:r>
          </a:p>
        </p:txBody>
      </p:sp>
      <p:pic>
        <p:nvPicPr>
          <p:cNvPr id="2" name="Picture 1" descr="Screen Shot 2016-10-12 at 10.12.05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23474" y="1813743"/>
            <a:ext cx="2111543" cy="1394661"/>
          </a:xfrm>
          <a:prstGeom prst="rect">
            <a:avLst/>
          </a:prstGeom>
        </p:spPr>
      </p:pic>
      <p:sp>
        <p:nvSpPr>
          <p:cNvPr id="3" name="TextBox 2"/>
          <p:cNvSpPr txBox="1"/>
          <p:nvPr/>
        </p:nvSpPr>
        <p:spPr>
          <a:xfrm>
            <a:off x="1830566" y="1401545"/>
            <a:ext cx="6605319" cy="5632311"/>
          </a:xfrm>
          <a:prstGeom prst="rect">
            <a:avLst/>
          </a:prstGeom>
          <a:noFill/>
        </p:spPr>
        <p:txBody>
          <a:bodyPr wrap="square" rtlCol="0">
            <a:spAutoFit/>
          </a:bodyPr>
          <a:lstStyle/>
          <a:p>
            <a:endParaRPr lang="en-US" dirty="0"/>
          </a:p>
          <a:p>
            <a:r>
              <a:rPr lang="en-US" dirty="0"/>
              <a:t>	</a:t>
            </a:r>
            <a:r>
              <a:rPr lang="hr-HR" dirty="0"/>
              <a:t>Pr(B|A) =  </a:t>
            </a:r>
            <a:r>
              <a:rPr lang="hr-HR" u="sng" dirty="0"/>
              <a:t>Pr(B) Pr(A|B)</a:t>
            </a:r>
          </a:p>
          <a:p>
            <a:r>
              <a:rPr lang="hr-HR" dirty="0"/>
              <a:t>				Pr(A)</a:t>
            </a:r>
          </a:p>
          <a:p>
            <a:endParaRPr lang="en-US" dirty="0"/>
          </a:p>
          <a:p>
            <a:r>
              <a:rPr lang="en-US" dirty="0"/>
              <a:t>Biologists are interested in the relationship between an event and a particular hypothesis. </a:t>
            </a:r>
          </a:p>
          <a:p>
            <a:endParaRPr lang="en-US" dirty="0"/>
          </a:p>
          <a:p>
            <a:r>
              <a:rPr lang="en-US" dirty="0"/>
              <a:t>Let’s rewrite the above equation in a more useful form:</a:t>
            </a:r>
          </a:p>
          <a:p>
            <a:endParaRPr lang="en-US" dirty="0"/>
          </a:p>
          <a:p>
            <a:r>
              <a:rPr lang="en-US" dirty="0"/>
              <a:t>	</a:t>
            </a:r>
            <a:r>
              <a:rPr lang="en-US" i="1" dirty="0"/>
              <a:t>Posterior </a:t>
            </a:r>
            <a:r>
              <a:rPr lang="hr-HR" i="1" dirty="0"/>
              <a:t> =  </a:t>
            </a:r>
            <a:r>
              <a:rPr lang="hr-HR" i="1" u="sng" dirty="0"/>
              <a:t>Prior x Likelihood</a:t>
            </a:r>
          </a:p>
          <a:p>
            <a:r>
              <a:rPr lang="hr-HR" dirty="0"/>
              <a:t>				   Pr(</a:t>
            </a:r>
            <a:r>
              <a:rPr lang="hr-HR" i="1" dirty="0"/>
              <a:t>data</a:t>
            </a:r>
            <a:r>
              <a:rPr lang="hr-HR" dirty="0"/>
              <a:t>)</a:t>
            </a:r>
          </a:p>
          <a:p>
            <a:endParaRPr lang="hr-HR" dirty="0"/>
          </a:p>
          <a:p>
            <a:endParaRPr lang="en-US" dirty="0"/>
          </a:p>
          <a:p>
            <a:r>
              <a:rPr lang="hr-HR" dirty="0"/>
              <a:t>	</a:t>
            </a:r>
          </a:p>
          <a:p>
            <a:endParaRPr lang="hr-HR" dirty="0"/>
          </a:p>
          <a:p>
            <a:r>
              <a:rPr lang="hr-HR" dirty="0"/>
              <a:t>	-  Does not depend on the hypothesis so is therefore constant</a:t>
            </a:r>
          </a:p>
          <a:p>
            <a:r>
              <a:rPr lang="hr-HR" dirty="0"/>
              <a:t>	-  Essentially a scaling factor to ensure that the Posterior is 		 	   between (0,1)</a:t>
            </a:r>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435799390"/>
              </p:ext>
            </p:extLst>
          </p:nvPr>
        </p:nvGraphicFramePr>
        <p:xfrm>
          <a:off x="6038850" y="3346450"/>
          <a:ext cx="114300" cy="165100"/>
        </p:xfrm>
        <a:graphic>
          <a:graphicData uri="http://schemas.openxmlformats.org/presentationml/2006/ole">
            <mc:AlternateContent xmlns:mc="http://schemas.openxmlformats.org/markup-compatibility/2006">
              <mc:Choice xmlns:v="urn:schemas-microsoft-com:vml" Requires="v">
                <p:oleObj spid="_x0000_s55309" name="Equation" r:id="rId5" imgW="114300" imgH="165100" progId="Equation.3">
                  <p:embed/>
                </p:oleObj>
              </mc:Choice>
              <mc:Fallback>
                <p:oleObj name="Equation" r:id="rId5" imgW="114300" imgH="165100" progId="Equation.3">
                  <p:embed/>
                  <p:pic>
                    <p:nvPicPr>
                      <p:cNvPr id="0" name=""/>
                      <p:cNvPicPr/>
                      <p:nvPr/>
                    </p:nvPicPr>
                    <p:blipFill>
                      <a:blip r:embed="rId6"/>
                      <a:stretch>
                        <a:fillRect/>
                      </a:stretch>
                    </p:blipFill>
                    <p:spPr>
                      <a:xfrm>
                        <a:off x="6038850" y="3346450"/>
                        <a:ext cx="114300" cy="1651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447277788"/>
              </p:ext>
            </p:extLst>
          </p:nvPr>
        </p:nvGraphicFramePr>
        <p:xfrm>
          <a:off x="2125776" y="4826260"/>
          <a:ext cx="4857983" cy="574800"/>
        </p:xfrm>
        <a:graphic>
          <a:graphicData uri="http://schemas.openxmlformats.org/presentationml/2006/ole">
            <mc:AlternateContent xmlns:mc="http://schemas.openxmlformats.org/markup-compatibility/2006">
              <mc:Choice xmlns:v="urn:schemas-microsoft-com:vml" Requires="v">
                <p:oleObj spid="_x0000_s55310" name="Equation" r:id="rId7" imgW="3327400" imgH="393700" progId="Equation.3">
                  <p:embed/>
                </p:oleObj>
              </mc:Choice>
              <mc:Fallback>
                <p:oleObj name="Equation" r:id="rId7" imgW="3327400" imgH="393700" progId="Equation.3">
                  <p:embed/>
                  <p:pic>
                    <p:nvPicPr>
                      <p:cNvPr id="0" name=""/>
                      <p:cNvPicPr/>
                      <p:nvPr/>
                    </p:nvPicPr>
                    <p:blipFill>
                      <a:blip r:embed="rId8"/>
                      <a:stretch>
                        <a:fillRect/>
                      </a:stretch>
                    </p:blipFill>
                    <p:spPr>
                      <a:xfrm>
                        <a:off x="2125776" y="4826260"/>
                        <a:ext cx="4857983" cy="574800"/>
                      </a:xfrm>
                      <a:prstGeom prst="rect">
                        <a:avLst/>
                      </a:prstGeom>
                    </p:spPr>
                  </p:pic>
                </p:oleObj>
              </mc:Fallback>
            </mc:AlternateContent>
          </a:graphicData>
        </a:graphic>
      </p:graphicFrame>
      <p:sp>
        <p:nvSpPr>
          <p:cNvPr id="6" name="TextBox 5"/>
          <p:cNvSpPr txBox="1"/>
          <p:nvPr/>
        </p:nvSpPr>
        <p:spPr>
          <a:xfrm>
            <a:off x="5293139" y="6396336"/>
            <a:ext cx="5886548" cy="461665"/>
          </a:xfrm>
          <a:prstGeom prst="rect">
            <a:avLst/>
          </a:prstGeom>
          <a:noFill/>
        </p:spPr>
        <p:txBody>
          <a:bodyPr wrap="none" rtlCol="0">
            <a:spAutoFit/>
          </a:bodyPr>
          <a:lstStyle/>
          <a:p>
            <a:r>
              <a:rPr lang="hr-HR" sz="2400" dirty="0"/>
              <a:t>(Felsenstein, 2003, Inferring Phylogenies)</a:t>
            </a:r>
            <a:endParaRPr lang="en-US" sz="2400" dirty="0"/>
          </a:p>
        </p:txBody>
      </p:sp>
    </p:spTree>
    <p:extLst>
      <p:ext uri="{BB962C8B-B14F-4D97-AF65-F5344CB8AC3E}">
        <p14:creationId xmlns:p14="http://schemas.microsoft.com/office/powerpoint/2010/main" val="3346381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2"/>
          <p:cNvSpPr>
            <a:spLocks noChangeArrowheads="1"/>
          </p:cNvSpPr>
          <p:nvPr/>
        </p:nvSpPr>
        <p:spPr bwMode="auto">
          <a:xfrm>
            <a:off x="2187584" y="268289"/>
            <a:ext cx="6696064" cy="12003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marL="457200" indent="-457200" algn="just"/>
            <a:r>
              <a:rPr lang="en-US" sz="3200" b="1" dirty="0">
                <a:solidFill>
                  <a:srgbClr val="FF0000"/>
                </a:solidFill>
              </a:rPr>
              <a:t>What about parametric methods?</a:t>
            </a:r>
            <a:endParaRPr lang="en-US" sz="2000" b="1" dirty="0"/>
          </a:p>
          <a:p>
            <a:pPr marL="457200" indent="-457200" algn="just"/>
            <a:r>
              <a:rPr lang="en-US" sz="2000" b="1" dirty="0"/>
              <a:t>Empirical measurement of tree space by simulation </a:t>
            </a:r>
          </a:p>
          <a:p>
            <a:pPr marL="457200" indent="-457200" algn="just"/>
            <a:r>
              <a:rPr lang="en-US" sz="2000" b="1" dirty="0"/>
              <a:t>of phylogenetic trees. </a:t>
            </a:r>
          </a:p>
        </p:txBody>
      </p:sp>
      <p:pic>
        <p:nvPicPr>
          <p:cNvPr id="2" name="Picture 1" descr="Screen Shot 2016-10-12 at 10.12.05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23474" y="1813743"/>
            <a:ext cx="2111543" cy="1394661"/>
          </a:xfrm>
          <a:prstGeom prst="rect">
            <a:avLst/>
          </a:prstGeom>
        </p:spPr>
      </p:pic>
      <p:sp>
        <p:nvSpPr>
          <p:cNvPr id="3" name="TextBox 2"/>
          <p:cNvSpPr txBox="1"/>
          <p:nvPr/>
        </p:nvSpPr>
        <p:spPr>
          <a:xfrm>
            <a:off x="1830566" y="1401545"/>
            <a:ext cx="6605319" cy="1754327"/>
          </a:xfrm>
          <a:prstGeom prst="rect">
            <a:avLst/>
          </a:prstGeom>
          <a:noFill/>
        </p:spPr>
        <p:txBody>
          <a:bodyPr wrap="square" rtlCol="0">
            <a:spAutoFit/>
          </a:bodyPr>
          <a:lstStyle/>
          <a:p>
            <a:endParaRPr lang="en-US" dirty="0"/>
          </a:p>
          <a:p>
            <a:endParaRPr lang="en-US" dirty="0"/>
          </a:p>
          <a:p>
            <a:endParaRPr lang="en-US" dirty="0"/>
          </a:p>
          <a:p>
            <a:r>
              <a:rPr lang="en-US" dirty="0"/>
              <a:t>This can be simplified to:</a:t>
            </a:r>
          </a:p>
          <a:p>
            <a:endParaRPr lang="en-US" dirty="0"/>
          </a:p>
          <a:p>
            <a:r>
              <a:rPr lang="en-US" dirty="0"/>
              <a:t>	</a:t>
            </a:r>
            <a:r>
              <a:rPr lang="en-US" i="1" dirty="0"/>
              <a:t>Posterior </a:t>
            </a:r>
            <a:r>
              <a:rPr lang="hr-HR" i="1" dirty="0"/>
              <a:t> =  Prior x Likelihood</a:t>
            </a:r>
          </a:p>
        </p:txBody>
      </p:sp>
      <p:graphicFrame>
        <p:nvGraphicFramePr>
          <p:cNvPr id="4" name="Object 3"/>
          <p:cNvGraphicFramePr>
            <a:graphicFrameLocks noChangeAspect="1"/>
          </p:cNvGraphicFramePr>
          <p:nvPr>
            <p:extLst>
              <p:ext uri="{D42A27DB-BD31-4B8C-83A1-F6EECF244321}">
                <p14:modId xmlns:p14="http://schemas.microsoft.com/office/powerpoint/2010/main" val="3334741313"/>
              </p:ext>
            </p:extLst>
          </p:nvPr>
        </p:nvGraphicFramePr>
        <p:xfrm>
          <a:off x="6038850" y="3346450"/>
          <a:ext cx="114300" cy="165100"/>
        </p:xfrm>
        <a:graphic>
          <a:graphicData uri="http://schemas.openxmlformats.org/presentationml/2006/ole">
            <mc:AlternateContent xmlns:mc="http://schemas.openxmlformats.org/markup-compatibility/2006">
              <mc:Choice xmlns:v="urn:schemas-microsoft-com:vml" Requires="v">
                <p:oleObj spid="_x0000_s57350" name="Equation" r:id="rId5" imgW="114300" imgH="165100" progId="Equation.3">
                  <p:embed/>
                </p:oleObj>
              </mc:Choice>
              <mc:Fallback>
                <p:oleObj name="Equation" r:id="rId5" imgW="114300" imgH="165100" progId="Equation.3">
                  <p:embed/>
                  <p:pic>
                    <p:nvPicPr>
                      <p:cNvPr id="0" name=""/>
                      <p:cNvPicPr/>
                      <p:nvPr/>
                    </p:nvPicPr>
                    <p:blipFill>
                      <a:blip r:embed="rId6"/>
                      <a:stretch>
                        <a:fillRect/>
                      </a:stretch>
                    </p:blipFill>
                    <p:spPr>
                      <a:xfrm>
                        <a:off x="6038850" y="3346450"/>
                        <a:ext cx="114300" cy="165100"/>
                      </a:xfrm>
                      <a:prstGeom prst="rect">
                        <a:avLst/>
                      </a:prstGeom>
                    </p:spPr>
                  </p:pic>
                </p:oleObj>
              </mc:Fallback>
            </mc:AlternateContent>
          </a:graphicData>
        </a:graphic>
      </p:graphicFrame>
      <p:sp>
        <p:nvSpPr>
          <p:cNvPr id="6" name="TextBox 5"/>
          <p:cNvSpPr txBox="1"/>
          <p:nvPr/>
        </p:nvSpPr>
        <p:spPr>
          <a:xfrm>
            <a:off x="5293139" y="6396336"/>
            <a:ext cx="5886548" cy="461665"/>
          </a:xfrm>
          <a:prstGeom prst="rect">
            <a:avLst/>
          </a:prstGeom>
          <a:noFill/>
        </p:spPr>
        <p:txBody>
          <a:bodyPr wrap="none" rtlCol="0">
            <a:spAutoFit/>
          </a:bodyPr>
          <a:lstStyle/>
          <a:p>
            <a:r>
              <a:rPr lang="hr-HR" sz="2400" dirty="0"/>
              <a:t>(Felsenstein, 2003, Inferring Phylogenies)</a:t>
            </a:r>
            <a:endParaRPr lang="en-US" sz="2400" dirty="0"/>
          </a:p>
        </p:txBody>
      </p:sp>
    </p:spTree>
    <p:extLst>
      <p:ext uri="{BB962C8B-B14F-4D97-AF65-F5344CB8AC3E}">
        <p14:creationId xmlns:p14="http://schemas.microsoft.com/office/powerpoint/2010/main" val="27992882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1"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2787" y="3007983"/>
            <a:ext cx="3294063" cy="3657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9944" name="Rectangle 8"/>
          <p:cNvSpPr>
            <a:spLocks noChangeArrowheads="1"/>
          </p:cNvSpPr>
          <p:nvPr/>
        </p:nvSpPr>
        <p:spPr bwMode="auto">
          <a:xfrm>
            <a:off x="4668020" y="2784145"/>
            <a:ext cx="2819400" cy="533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46" name="Rectangle 10"/>
          <p:cNvSpPr>
            <a:spLocks noChangeArrowheads="1"/>
          </p:cNvSpPr>
          <p:nvPr/>
        </p:nvSpPr>
        <p:spPr bwMode="auto">
          <a:xfrm>
            <a:off x="2763860" y="2936545"/>
            <a:ext cx="3124200" cy="3810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48" name="Line 12"/>
          <p:cNvSpPr>
            <a:spLocks noChangeShapeType="1"/>
          </p:cNvSpPr>
          <p:nvPr/>
        </p:nvSpPr>
        <p:spPr bwMode="auto">
          <a:xfrm flipH="1">
            <a:off x="3640886" y="5679745"/>
            <a:ext cx="457200" cy="533400"/>
          </a:xfrm>
          <a:prstGeom prst="line">
            <a:avLst/>
          </a:prstGeom>
          <a:noFill/>
          <a:ln w="19050">
            <a:solidFill>
              <a:srgbClr val="187534"/>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49" name="Line 13"/>
          <p:cNvSpPr>
            <a:spLocks noChangeShapeType="1"/>
          </p:cNvSpPr>
          <p:nvPr/>
        </p:nvSpPr>
        <p:spPr bwMode="auto">
          <a:xfrm>
            <a:off x="5164886" y="5679745"/>
            <a:ext cx="0" cy="533400"/>
          </a:xfrm>
          <a:prstGeom prst="line">
            <a:avLst/>
          </a:prstGeom>
          <a:noFill/>
          <a:ln w="19050">
            <a:solidFill>
              <a:srgbClr val="ED181E"/>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50" name="Line 14"/>
          <p:cNvSpPr>
            <a:spLocks noChangeShapeType="1"/>
          </p:cNvSpPr>
          <p:nvPr/>
        </p:nvSpPr>
        <p:spPr bwMode="auto">
          <a:xfrm flipV="1">
            <a:off x="4402886" y="5679745"/>
            <a:ext cx="304800" cy="533400"/>
          </a:xfrm>
          <a:prstGeom prst="line">
            <a:avLst/>
          </a:prstGeom>
          <a:noFill/>
          <a:ln w="19050">
            <a:solidFill>
              <a:srgbClr val="1822CD"/>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52" name="Text Box 16"/>
          <p:cNvSpPr txBox="1">
            <a:spLocks noChangeArrowheads="1"/>
          </p:cNvSpPr>
          <p:nvPr/>
        </p:nvSpPr>
        <p:spPr bwMode="auto">
          <a:xfrm>
            <a:off x="3336086" y="5984545"/>
            <a:ext cx="381000"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defRPr/>
            </a:pPr>
            <a:r>
              <a:rPr lang="en-GB">
                <a:solidFill>
                  <a:srgbClr val="187534"/>
                </a:solidFill>
                <a:sym typeface="Symbol" charset="0"/>
              </a:rPr>
              <a:t></a:t>
            </a:r>
          </a:p>
        </p:txBody>
      </p:sp>
      <p:sp>
        <p:nvSpPr>
          <p:cNvPr id="39953" name="Text Box 17"/>
          <p:cNvSpPr txBox="1">
            <a:spLocks noChangeArrowheads="1"/>
          </p:cNvSpPr>
          <p:nvPr/>
        </p:nvSpPr>
        <p:spPr bwMode="auto">
          <a:xfrm>
            <a:off x="4860086" y="5984545"/>
            <a:ext cx="381000"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defRPr/>
            </a:pPr>
            <a:r>
              <a:rPr lang="en-GB">
                <a:solidFill>
                  <a:srgbClr val="ED181E"/>
                </a:solidFill>
                <a:sym typeface="Symbol" charset="0"/>
              </a:rPr>
              <a:t></a:t>
            </a:r>
          </a:p>
        </p:txBody>
      </p:sp>
      <p:sp>
        <p:nvSpPr>
          <p:cNvPr id="2" name="Rectangle 1"/>
          <p:cNvSpPr/>
          <p:nvPr/>
        </p:nvSpPr>
        <p:spPr>
          <a:xfrm>
            <a:off x="2122591" y="5699896"/>
            <a:ext cx="5167793" cy="97521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19" name="Straight Connector 18"/>
          <p:cNvCxnSpPr/>
          <p:nvPr/>
        </p:nvCxnSpPr>
        <p:spPr>
          <a:xfrm>
            <a:off x="4742049" y="5367396"/>
            <a:ext cx="0" cy="301091"/>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186483" y="5359207"/>
            <a:ext cx="0" cy="301091"/>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1" name="Line 66"/>
          <p:cNvSpPr>
            <a:spLocks noChangeShapeType="1"/>
          </p:cNvSpPr>
          <p:nvPr/>
        </p:nvSpPr>
        <p:spPr bwMode="auto">
          <a:xfrm>
            <a:off x="7472823" y="4409484"/>
            <a:ext cx="1063315" cy="20637"/>
          </a:xfrm>
          <a:prstGeom prst="line">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endParaRPr lang="en-US"/>
          </a:p>
        </p:txBody>
      </p:sp>
      <p:sp>
        <p:nvSpPr>
          <p:cNvPr id="22" name="Text Box 67"/>
          <p:cNvSpPr txBox="1">
            <a:spLocks noChangeArrowheads="1"/>
          </p:cNvSpPr>
          <p:nvPr/>
        </p:nvSpPr>
        <p:spPr bwMode="auto">
          <a:xfrm>
            <a:off x="6434668" y="3730686"/>
            <a:ext cx="404813"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A</a:t>
            </a:r>
          </a:p>
        </p:txBody>
      </p:sp>
      <p:sp>
        <p:nvSpPr>
          <p:cNvPr id="23" name="Text Box 68"/>
          <p:cNvSpPr txBox="1">
            <a:spLocks noChangeArrowheads="1"/>
          </p:cNvSpPr>
          <p:nvPr/>
        </p:nvSpPr>
        <p:spPr bwMode="auto">
          <a:xfrm>
            <a:off x="9926612" y="4475535"/>
            <a:ext cx="404812"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C</a:t>
            </a:r>
          </a:p>
        </p:txBody>
      </p:sp>
      <p:sp>
        <p:nvSpPr>
          <p:cNvPr id="24" name="Text Box 69"/>
          <p:cNvSpPr txBox="1">
            <a:spLocks noChangeArrowheads="1"/>
          </p:cNvSpPr>
          <p:nvPr/>
        </p:nvSpPr>
        <p:spPr bwMode="auto">
          <a:xfrm>
            <a:off x="7395315" y="4390253"/>
            <a:ext cx="740015"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dirty="0"/>
              <a:t>95%</a:t>
            </a:r>
          </a:p>
        </p:txBody>
      </p:sp>
      <p:cxnSp>
        <p:nvCxnSpPr>
          <p:cNvPr id="25" name="AutoShape 70"/>
          <p:cNvCxnSpPr>
            <a:cxnSpLocks noChangeShapeType="1"/>
          </p:cNvCxnSpPr>
          <p:nvPr/>
        </p:nvCxnSpPr>
        <p:spPr bwMode="auto">
          <a:xfrm flipH="1" flipV="1">
            <a:off x="6750339" y="4018959"/>
            <a:ext cx="712788" cy="390525"/>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6" name="AutoShape 71"/>
          <p:cNvCxnSpPr>
            <a:cxnSpLocks noChangeShapeType="1"/>
          </p:cNvCxnSpPr>
          <p:nvPr/>
        </p:nvCxnSpPr>
        <p:spPr bwMode="auto">
          <a:xfrm flipH="1">
            <a:off x="6758277" y="4409483"/>
            <a:ext cx="704850" cy="463550"/>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7" name="Text Box 72"/>
          <p:cNvSpPr txBox="1">
            <a:spLocks noChangeArrowheads="1"/>
          </p:cNvSpPr>
          <p:nvPr/>
        </p:nvSpPr>
        <p:spPr bwMode="auto">
          <a:xfrm>
            <a:off x="6457238" y="4727947"/>
            <a:ext cx="404812"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B</a:t>
            </a:r>
          </a:p>
        </p:txBody>
      </p:sp>
      <p:cxnSp>
        <p:nvCxnSpPr>
          <p:cNvPr id="31" name="AutoShape 76"/>
          <p:cNvCxnSpPr>
            <a:cxnSpLocks noChangeShapeType="1"/>
          </p:cNvCxnSpPr>
          <p:nvPr/>
        </p:nvCxnSpPr>
        <p:spPr bwMode="auto">
          <a:xfrm flipH="1">
            <a:off x="8551046" y="3979270"/>
            <a:ext cx="500063" cy="439738"/>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32" name="AutoShape 77"/>
          <p:cNvCxnSpPr>
            <a:cxnSpLocks noChangeShapeType="1"/>
            <a:stCxn id="21" idx="1"/>
          </p:cNvCxnSpPr>
          <p:nvPr/>
        </p:nvCxnSpPr>
        <p:spPr bwMode="auto">
          <a:xfrm>
            <a:off x="8536138" y="4430120"/>
            <a:ext cx="815975" cy="547688"/>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4" name="Text Box 79"/>
          <p:cNvSpPr txBox="1">
            <a:spLocks noChangeArrowheads="1"/>
          </p:cNvSpPr>
          <p:nvPr/>
        </p:nvSpPr>
        <p:spPr bwMode="auto">
          <a:xfrm>
            <a:off x="9319396" y="4949233"/>
            <a:ext cx="404813"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t>D</a:t>
            </a:r>
          </a:p>
        </p:txBody>
      </p:sp>
      <p:cxnSp>
        <p:nvCxnSpPr>
          <p:cNvPr id="35" name="AutoShape 80"/>
          <p:cNvCxnSpPr>
            <a:cxnSpLocks noChangeShapeType="1"/>
          </p:cNvCxnSpPr>
          <p:nvPr/>
        </p:nvCxnSpPr>
        <p:spPr bwMode="auto">
          <a:xfrm flipV="1">
            <a:off x="9038408" y="3318870"/>
            <a:ext cx="901700" cy="660400"/>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36" name="AutoShape 82"/>
          <p:cNvCxnSpPr>
            <a:cxnSpLocks noChangeShapeType="1"/>
          </p:cNvCxnSpPr>
          <p:nvPr/>
        </p:nvCxnSpPr>
        <p:spPr bwMode="auto">
          <a:xfrm>
            <a:off x="9036821" y="3964984"/>
            <a:ext cx="931863" cy="568325"/>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9" name="Text Box 68"/>
          <p:cNvSpPr txBox="1">
            <a:spLocks noChangeArrowheads="1"/>
          </p:cNvSpPr>
          <p:nvPr/>
        </p:nvSpPr>
        <p:spPr bwMode="auto">
          <a:xfrm>
            <a:off x="9956541" y="3066510"/>
            <a:ext cx="404812"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E</a:t>
            </a:r>
          </a:p>
        </p:txBody>
      </p:sp>
      <p:sp>
        <p:nvSpPr>
          <p:cNvPr id="41" name="Text Box 69"/>
          <p:cNvSpPr txBox="1">
            <a:spLocks noChangeArrowheads="1"/>
          </p:cNvSpPr>
          <p:nvPr/>
        </p:nvSpPr>
        <p:spPr bwMode="auto">
          <a:xfrm>
            <a:off x="8029449" y="4075485"/>
            <a:ext cx="740015"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dirty="0"/>
              <a:t>30%</a:t>
            </a:r>
          </a:p>
        </p:txBody>
      </p:sp>
      <p:sp>
        <p:nvSpPr>
          <p:cNvPr id="42" name="Text Box 69"/>
          <p:cNvSpPr txBox="1">
            <a:spLocks noChangeArrowheads="1"/>
          </p:cNvSpPr>
          <p:nvPr/>
        </p:nvSpPr>
        <p:spPr bwMode="auto">
          <a:xfrm>
            <a:off x="8452791" y="3725109"/>
            <a:ext cx="740015"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dirty="0"/>
              <a:t>75%</a:t>
            </a:r>
          </a:p>
        </p:txBody>
      </p:sp>
      <p:sp>
        <p:nvSpPr>
          <p:cNvPr id="47" name="Text Box 2"/>
          <p:cNvSpPr txBox="1">
            <a:spLocks noChangeArrowheads="1"/>
          </p:cNvSpPr>
          <p:nvPr/>
        </p:nvSpPr>
        <p:spPr bwMode="auto">
          <a:xfrm>
            <a:off x="1828801" y="228601"/>
            <a:ext cx="6722246" cy="523220"/>
          </a:xfrm>
          <a:prstGeom prst="rect">
            <a:avLst/>
          </a:prstGeom>
          <a:noFill/>
          <a:ln w="9525">
            <a:no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GB" sz="2800" b="1" dirty="0">
                <a:solidFill>
                  <a:srgbClr val="FF0000"/>
                </a:solidFill>
              </a:rPr>
              <a:t>Bayesian Posterior Probability (BPP)</a:t>
            </a:r>
          </a:p>
        </p:txBody>
      </p:sp>
      <p:sp>
        <p:nvSpPr>
          <p:cNvPr id="39940" name="Rectangle 4"/>
          <p:cNvSpPr>
            <a:spLocks noChangeArrowheads="1"/>
          </p:cNvSpPr>
          <p:nvPr/>
        </p:nvSpPr>
        <p:spPr bwMode="auto">
          <a:xfrm>
            <a:off x="2927351" y="976463"/>
            <a:ext cx="5902325" cy="18158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marL="457200" indent="-457200">
              <a:defRPr/>
            </a:pPr>
            <a:r>
              <a:rPr lang="en-GB" sz="2800" dirty="0">
                <a:sym typeface="Symbol" charset="0"/>
              </a:rPr>
              <a:t>Exploration of the likelihood space</a:t>
            </a:r>
          </a:p>
          <a:p>
            <a:pPr marL="457200" indent="-457200">
              <a:defRPr/>
            </a:pPr>
            <a:endParaRPr lang="en-GB" sz="2800" dirty="0">
              <a:latin typeface="Times New Roman" charset="0"/>
              <a:sym typeface="Symbol" charset="0"/>
            </a:endParaRPr>
          </a:p>
          <a:p>
            <a:pPr marL="457200" indent="-457200">
              <a:defRPr/>
            </a:pPr>
            <a:r>
              <a:rPr lang="en-GB" sz="2800" dirty="0">
                <a:latin typeface="Times New Roman" charset="0"/>
                <a:sym typeface="Symbol" charset="0"/>
              </a:rPr>
              <a:t>Per cent of simulated trees with a particular topology is the BPP</a:t>
            </a:r>
            <a:endParaRPr lang="en-US" sz="2800" dirty="0">
              <a:latin typeface="Times New Roman" charset="0"/>
            </a:endParaRPr>
          </a:p>
        </p:txBody>
      </p:sp>
      <p:sp>
        <p:nvSpPr>
          <p:cNvPr id="3" name="TextBox 2"/>
          <p:cNvSpPr txBox="1"/>
          <p:nvPr/>
        </p:nvSpPr>
        <p:spPr>
          <a:xfrm>
            <a:off x="6428042" y="5518520"/>
            <a:ext cx="4210762" cy="369332"/>
          </a:xfrm>
          <a:prstGeom prst="rect">
            <a:avLst/>
          </a:prstGeom>
          <a:noFill/>
        </p:spPr>
        <p:txBody>
          <a:bodyPr wrap="square" rtlCol="0">
            <a:spAutoFit/>
          </a:bodyPr>
          <a:lstStyle/>
          <a:p>
            <a:r>
              <a:rPr lang="en-US" dirty="0"/>
              <a:t>BPP &gt;95% are considered </a:t>
            </a:r>
            <a:r>
              <a:rPr lang="en-US" i="1" dirty="0"/>
              <a:t>“supported” </a:t>
            </a:r>
          </a:p>
        </p:txBody>
      </p:sp>
    </p:spTree>
    <p:extLst>
      <p:ext uri="{BB962C8B-B14F-4D97-AF65-F5344CB8AC3E}">
        <p14:creationId xmlns:p14="http://schemas.microsoft.com/office/powerpoint/2010/main" val="23801684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6" name="Rectangle 4"/>
          <p:cNvSpPr>
            <a:spLocks noGrp="1" noChangeArrowheads="1"/>
          </p:cNvSpPr>
          <p:nvPr>
            <p:ph type="title"/>
          </p:nvPr>
        </p:nvSpPr>
        <p:spPr/>
        <p:txBody>
          <a:bodyPr/>
          <a:lstStyle/>
          <a:p>
            <a:pPr algn="l"/>
            <a:r>
              <a:rPr lang="en-GB" sz="4000"/>
              <a:t>The phylogenetic inference process</a:t>
            </a:r>
          </a:p>
        </p:txBody>
      </p:sp>
      <p:graphicFrame>
        <p:nvGraphicFramePr>
          <p:cNvPr id="28681" name="Object 9"/>
          <p:cNvGraphicFramePr>
            <a:graphicFrameLocks noGrp="1" noChangeAspect="1"/>
          </p:cNvGraphicFramePr>
          <p:nvPr>
            <p:ph idx="1"/>
          </p:nvPr>
        </p:nvGraphicFramePr>
        <p:xfrm>
          <a:off x="3432176" y="1343025"/>
          <a:ext cx="5400675" cy="4972050"/>
        </p:xfrm>
        <a:graphic>
          <a:graphicData uri="http://schemas.openxmlformats.org/presentationml/2006/ole">
            <mc:AlternateContent xmlns:mc="http://schemas.openxmlformats.org/markup-compatibility/2006">
              <mc:Choice xmlns:v="urn:schemas-microsoft-com:vml" Requires="v">
                <p:oleObj spid="_x0000_s33801" name="Image" r:id="rId3" imgW="3287275" imgH="3026670" progId="Photoshop.Image.7">
                  <p:embed/>
                </p:oleObj>
              </mc:Choice>
              <mc:Fallback>
                <p:oleObj name="Image" r:id="rId3" imgW="3287275" imgH="302667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32176" y="1343025"/>
                        <a:ext cx="5400675" cy="4972050"/>
                      </a:xfrm>
                      <a:prstGeom prst="rect">
                        <a:avLst/>
                      </a:prstGeom>
                      <a:extLst>
                        <a:ext uri="{FAA26D3D-D897-4be2-8F04-BA451C77F1D7}">
                          <ma14:placeholderFlag xmlns="" xmlns:ma14="http://schemas.microsoft.com/office/mac/drawingml/2011/main" val="1"/>
                        </a:ext>
                      </a:extLst>
                    </p:spPr>
                  </p:pic>
                </p:oleObj>
              </mc:Fallback>
            </mc:AlternateContent>
          </a:graphicData>
        </a:graphic>
      </p:graphicFrame>
    </p:spTree>
    <p:extLst>
      <p:ext uri="{BB962C8B-B14F-4D97-AF65-F5344CB8AC3E}">
        <p14:creationId xmlns:p14="http://schemas.microsoft.com/office/powerpoint/2010/main" val="21103306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795" name="Object 3"/>
          <p:cNvGraphicFramePr>
            <a:graphicFrameLocks noGrp="1" noChangeAspect="1"/>
          </p:cNvGraphicFramePr>
          <p:nvPr>
            <p:ph idx="1"/>
          </p:nvPr>
        </p:nvGraphicFramePr>
        <p:xfrm>
          <a:off x="2133600" y="1600201"/>
          <a:ext cx="7924800" cy="4525963"/>
        </p:xfrm>
        <a:graphic>
          <a:graphicData uri="http://schemas.openxmlformats.org/presentationml/2006/ole">
            <mc:AlternateContent xmlns:mc="http://schemas.openxmlformats.org/markup-compatibility/2006">
              <mc:Choice xmlns:v="urn:schemas-microsoft-com:vml" Requires="v">
                <p:oleObj spid="_x0000_s34825" name="Image" r:id="rId3" imgW="5148082" imgH="2939802" progId="Photoshop.Image.7">
                  <p:embed/>
                </p:oleObj>
              </mc:Choice>
              <mc:Fallback>
                <p:oleObj name="Image" r:id="rId3" imgW="5148082" imgH="2939802"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3600" y="1600201"/>
                        <a:ext cx="7924800" cy="4525963"/>
                      </a:xfrm>
                      <a:prstGeom prst="rect">
                        <a:avLst/>
                      </a:prstGeom>
                    </p:spPr>
                  </p:pic>
                </p:oleObj>
              </mc:Fallback>
            </mc:AlternateContent>
          </a:graphicData>
        </a:graphic>
      </p:graphicFrame>
      <p:sp>
        <p:nvSpPr>
          <p:cNvPr id="33796" name="Rectangle 4"/>
          <p:cNvSpPr>
            <a:spLocks noChangeArrowheads="1"/>
          </p:cNvSpPr>
          <p:nvPr/>
        </p:nvSpPr>
        <p:spPr bwMode="auto">
          <a:xfrm>
            <a:off x="6096000" y="1484313"/>
            <a:ext cx="4032250" cy="4824412"/>
          </a:xfrm>
          <a:prstGeom prst="rect">
            <a:avLst/>
          </a:prstGeom>
          <a:solidFill>
            <a:schemeClr val="bg1"/>
          </a:solidFill>
          <a:ln w="9525">
            <a:solidFill>
              <a:schemeClr val="bg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794" name="Rectangle 2"/>
          <p:cNvSpPr>
            <a:spLocks noGrp="1" noChangeArrowheads="1"/>
          </p:cNvSpPr>
          <p:nvPr>
            <p:ph type="title"/>
          </p:nvPr>
        </p:nvSpPr>
        <p:spPr/>
        <p:txBody>
          <a:bodyPr/>
          <a:lstStyle/>
          <a:p>
            <a:pPr algn="l"/>
            <a:r>
              <a:rPr lang="en-GB"/>
              <a:t>Bootstrapping</a:t>
            </a:r>
          </a:p>
        </p:txBody>
      </p:sp>
      <p:sp>
        <p:nvSpPr>
          <p:cNvPr id="33797" name="Rectangle 5"/>
          <p:cNvSpPr>
            <a:spLocks noChangeArrowheads="1"/>
          </p:cNvSpPr>
          <p:nvPr/>
        </p:nvSpPr>
        <p:spPr bwMode="auto">
          <a:xfrm>
            <a:off x="6167438" y="1600201"/>
            <a:ext cx="4038600" cy="45259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indent="-342900">
              <a:spcBef>
                <a:spcPct val="20000"/>
              </a:spcBef>
              <a:buFontTx/>
              <a:buChar char="•"/>
            </a:pPr>
            <a:r>
              <a:rPr lang="en-GB"/>
              <a:t>The bootstrapping approach involves the generation of pseudoreplicate data sets by re-sampling with replacemtent the sites in the original data matrix.</a:t>
            </a:r>
          </a:p>
          <a:p>
            <a:pPr marL="342900" indent="-342900">
              <a:spcBef>
                <a:spcPct val="20000"/>
              </a:spcBef>
              <a:buFontTx/>
              <a:buChar char="•"/>
            </a:pPr>
            <a:endParaRPr lang="en-GB"/>
          </a:p>
          <a:p>
            <a:pPr marL="342900" indent="-342900">
              <a:spcBef>
                <a:spcPct val="20000"/>
              </a:spcBef>
              <a:buFontTx/>
              <a:buChar char="•"/>
            </a:pPr>
            <a:r>
              <a:rPr lang="en-GB"/>
              <a:t>When optimality-criterion methods are used, a tree search is performed for each data set, and the resulting tree is added to the final collection of trees.</a:t>
            </a:r>
          </a:p>
        </p:txBody>
      </p:sp>
    </p:spTree>
    <p:extLst>
      <p:ext uri="{BB962C8B-B14F-4D97-AF65-F5344CB8AC3E}">
        <p14:creationId xmlns:p14="http://schemas.microsoft.com/office/powerpoint/2010/main" val="21344449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 Covered</a:t>
            </a:r>
          </a:p>
        </p:txBody>
      </p:sp>
      <p:sp>
        <p:nvSpPr>
          <p:cNvPr id="3" name="Content Placeholder 2"/>
          <p:cNvSpPr>
            <a:spLocks noGrp="1"/>
          </p:cNvSpPr>
          <p:nvPr>
            <p:ph idx="1"/>
          </p:nvPr>
        </p:nvSpPr>
        <p:spPr>
          <a:xfrm>
            <a:off x="2152650" y="1825625"/>
            <a:ext cx="7886700" cy="4425273"/>
          </a:xfrm>
        </p:spPr>
        <p:txBody>
          <a:bodyPr>
            <a:normAutofit lnSpcReduction="10000"/>
          </a:bodyPr>
          <a:lstStyle/>
          <a:p>
            <a:r>
              <a:rPr lang="en-US" dirty="0"/>
              <a:t>Statistical tests of topological robustness</a:t>
            </a:r>
          </a:p>
          <a:p>
            <a:pPr lvl="1"/>
            <a:r>
              <a:rPr lang="en-US" dirty="0"/>
              <a:t>Bootstrap</a:t>
            </a:r>
          </a:p>
          <a:p>
            <a:pPr lvl="1"/>
            <a:r>
              <a:rPr lang="en-US" dirty="0"/>
              <a:t>Bayesian Posterior Probability</a:t>
            </a:r>
          </a:p>
          <a:p>
            <a:endParaRPr lang="en-US" dirty="0"/>
          </a:p>
          <a:p>
            <a:r>
              <a:rPr lang="en-US" dirty="0"/>
              <a:t>Comparing Trees (Goldman et al 2000. </a:t>
            </a:r>
            <a:r>
              <a:rPr lang="en-US" i="1" dirty="0" err="1"/>
              <a:t>Syst</a:t>
            </a:r>
            <a:r>
              <a:rPr lang="en-US" i="1" dirty="0"/>
              <a:t> </a:t>
            </a:r>
            <a:r>
              <a:rPr lang="en-US" i="1" dirty="0" err="1"/>
              <a:t>Biol</a:t>
            </a:r>
            <a:r>
              <a:rPr lang="en-US" dirty="0"/>
              <a:t>)</a:t>
            </a:r>
          </a:p>
          <a:p>
            <a:pPr lvl="1"/>
            <a:r>
              <a:rPr lang="en-US" dirty="0"/>
              <a:t>Likelihood based test of topology (Parametric </a:t>
            </a:r>
            <a:r>
              <a:rPr lang="en-US" dirty="0" err="1"/>
              <a:t>vs</a:t>
            </a:r>
            <a:r>
              <a:rPr lang="en-US" dirty="0"/>
              <a:t> </a:t>
            </a:r>
            <a:r>
              <a:rPr lang="en-US" dirty="0" err="1"/>
              <a:t>NonParametric</a:t>
            </a:r>
            <a:r>
              <a:rPr lang="en-US" dirty="0"/>
              <a:t>)</a:t>
            </a:r>
          </a:p>
          <a:p>
            <a:pPr lvl="2"/>
            <a:r>
              <a:rPr lang="en-US" dirty="0"/>
              <a:t>which tree describes the data better?</a:t>
            </a:r>
          </a:p>
        </p:txBody>
      </p:sp>
    </p:spTree>
    <p:extLst>
      <p:ext uri="{BB962C8B-B14F-4D97-AF65-F5344CB8AC3E}">
        <p14:creationId xmlns:p14="http://schemas.microsoft.com/office/powerpoint/2010/main" val="28336972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2771" name="Object 3"/>
          <p:cNvGraphicFramePr>
            <a:graphicFrameLocks noGrp="1" noChangeAspect="1"/>
          </p:cNvGraphicFramePr>
          <p:nvPr>
            <p:ph idx="1"/>
          </p:nvPr>
        </p:nvGraphicFramePr>
        <p:xfrm>
          <a:off x="2133600" y="1600201"/>
          <a:ext cx="7924800" cy="4525963"/>
        </p:xfrm>
        <a:graphic>
          <a:graphicData uri="http://schemas.openxmlformats.org/presentationml/2006/ole">
            <mc:AlternateContent xmlns:mc="http://schemas.openxmlformats.org/markup-compatibility/2006">
              <mc:Choice xmlns:v="urn:schemas-microsoft-com:vml" Requires="v">
                <p:oleObj spid="_x0000_s35849" name="Image" r:id="rId3" imgW="5148082" imgH="2939802" progId="Photoshop.Image.7">
                  <p:embed/>
                </p:oleObj>
              </mc:Choice>
              <mc:Fallback>
                <p:oleObj name="Image" r:id="rId3" imgW="5148082" imgH="2939802"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3600" y="1600201"/>
                        <a:ext cx="7924800" cy="4525963"/>
                      </a:xfrm>
                      <a:prstGeom prst="rect">
                        <a:avLst/>
                      </a:prstGeom>
                    </p:spPr>
                  </p:pic>
                </p:oleObj>
              </mc:Fallback>
            </mc:AlternateContent>
          </a:graphicData>
        </a:graphic>
      </p:graphicFrame>
      <p:sp>
        <p:nvSpPr>
          <p:cNvPr id="32772" name="Rectangle 4"/>
          <p:cNvSpPr>
            <a:spLocks noChangeArrowheads="1"/>
          </p:cNvSpPr>
          <p:nvPr/>
        </p:nvSpPr>
        <p:spPr bwMode="auto">
          <a:xfrm>
            <a:off x="1919288" y="1484314"/>
            <a:ext cx="4176712" cy="4752975"/>
          </a:xfrm>
          <a:prstGeom prst="rect">
            <a:avLst/>
          </a:prstGeom>
          <a:solidFill>
            <a:schemeClr val="bg1"/>
          </a:solidFill>
          <a:ln w="9525">
            <a:solidFill>
              <a:schemeClr val="bg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770" name="Rectangle 2"/>
          <p:cNvSpPr>
            <a:spLocks noGrp="1" noChangeArrowheads="1"/>
          </p:cNvSpPr>
          <p:nvPr>
            <p:ph type="title"/>
          </p:nvPr>
        </p:nvSpPr>
        <p:spPr/>
        <p:txBody>
          <a:bodyPr/>
          <a:lstStyle/>
          <a:p>
            <a:pPr algn="l"/>
            <a:r>
              <a:rPr lang="en-GB"/>
              <a:t>Markov chain Monte Carlo</a:t>
            </a:r>
          </a:p>
        </p:txBody>
      </p:sp>
      <p:sp>
        <p:nvSpPr>
          <p:cNvPr id="32773" name="Rectangle 5"/>
          <p:cNvSpPr>
            <a:spLocks noChangeArrowheads="1"/>
          </p:cNvSpPr>
          <p:nvPr/>
        </p:nvSpPr>
        <p:spPr bwMode="auto">
          <a:xfrm>
            <a:off x="1981200" y="1600201"/>
            <a:ext cx="4038600" cy="45259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indent="-342900">
              <a:spcBef>
                <a:spcPct val="20000"/>
              </a:spcBef>
              <a:buFontTx/>
              <a:buChar char="•"/>
            </a:pPr>
            <a:r>
              <a:rPr lang="en-GB"/>
              <a:t>The Markov chain Monte Carlo (MCMC) methodology is similar to the tree-searching algorithm.</a:t>
            </a:r>
          </a:p>
          <a:p>
            <a:pPr marL="342900" indent="-342900">
              <a:spcBef>
                <a:spcPct val="20000"/>
              </a:spcBef>
              <a:buFontTx/>
              <a:buChar char="•"/>
            </a:pPr>
            <a:endParaRPr lang="en-GB"/>
          </a:p>
          <a:p>
            <a:pPr marL="342900" indent="-342900">
              <a:spcBef>
                <a:spcPct val="20000"/>
              </a:spcBef>
              <a:buFontTx/>
              <a:buChar char="•"/>
            </a:pPr>
            <a:r>
              <a:rPr lang="en-GB"/>
              <a:t>From an initial tree, a new tree is proposed. The moves that change and the tree must involve a random choice.</a:t>
            </a:r>
          </a:p>
          <a:p>
            <a:pPr marL="342900" indent="-342900">
              <a:spcBef>
                <a:spcPct val="20000"/>
              </a:spcBef>
              <a:buFontTx/>
              <a:buChar char="•"/>
            </a:pPr>
            <a:endParaRPr lang="en-GB"/>
          </a:p>
          <a:p>
            <a:pPr marL="342900" indent="-342900">
              <a:spcBef>
                <a:spcPct val="20000"/>
              </a:spcBef>
              <a:buFontTx/>
              <a:buChar char="•"/>
            </a:pPr>
            <a:r>
              <a:rPr lang="en-GB"/>
              <a:t>The MCMC algorithm also specifies the rules for when to accept or reject a tree.</a:t>
            </a:r>
          </a:p>
          <a:p>
            <a:pPr marL="342900" indent="-342900">
              <a:spcBef>
                <a:spcPct val="20000"/>
              </a:spcBef>
            </a:pPr>
            <a:endParaRPr lang="en-GB"/>
          </a:p>
        </p:txBody>
      </p:sp>
    </p:spTree>
    <p:extLst>
      <p:ext uri="{BB962C8B-B14F-4D97-AF65-F5344CB8AC3E}">
        <p14:creationId xmlns:p14="http://schemas.microsoft.com/office/powerpoint/2010/main" val="8626036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8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1844676"/>
            <a:ext cx="8763000" cy="47037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80899" name="Rectangle 3"/>
          <p:cNvSpPr>
            <a:spLocks noGrp="1" noChangeArrowheads="1"/>
          </p:cNvSpPr>
          <p:nvPr>
            <p:ph type="title"/>
          </p:nvPr>
        </p:nvSpPr>
        <p:spPr/>
        <p:txBody>
          <a:bodyPr/>
          <a:lstStyle/>
          <a:p>
            <a:pPr algn="l"/>
            <a:r>
              <a:rPr lang="en-GB"/>
              <a:t>Markov chain Monte Carlo</a:t>
            </a:r>
          </a:p>
        </p:txBody>
      </p:sp>
    </p:spTree>
    <p:extLst>
      <p:ext uri="{BB962C8B-B14F-4D97-AF65-F5344CB8AC3E}">
        <p14:creationId xmlns:p14="http://schemas.microsoft.com/office/powerpoint/2010/main" val="23888557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normAutofit fontScale="90000"/>
          </a:bodyPr>
          <a:lstStyle/>
          <a:p>
            <a:pPr algn="l"/>
            <a:r>
              <a:rPr lang="en-GB" sz="4000"/>
              <a:t>Bootstrapping and MCMC generate a sample of trees</a:t>
            </a:r>
          </a:p>
        </p:txBody>
      </p:sp>
      <p:graphicFrame>
        <p:nvGraphicFramePr>
          <p:cNvPr id="31748" name="Object 4"/>
          <p:cNvGraphicFramePr>
            <a:graphicFrameLocks noGrp="1" noChangeAspect="1"/>
          </p:cNvGraphicFramePr>
          <p:nvPr>
            <p:ph idx="1"/>
          </p:nvPr>
        </p:nvGraphicFramePr>
        <p:xfrm>
          <a:off x="2133600" y="1600201"/>
          <a:ext cx="7924800" cy="4525963"/>
        </p:xfrm>
        <a:graphic>
          <a:graphicData uri="http://schemas.openxmlformats.org/presentationml/2006/ole">
            <mc:AlternateContent xmlns:mc="http://schemas.openxmlformats.org/markup-compatibility/2006">
              <mc:Choice xmlns:v="urn:schemas-microsoft-com:vml" Requires="v">
                <p:oleObj spid="_x0000_s40969" name="Image" r:id="rId3" imgW="5148082" imgH="2939802" progId="Photoshop.Image.7">
                  <p:embed/>
                </p:oleObj>
              </mc:Choice>
              <mc:Fallback>
                <p:oleObj name="Image" r:id="rId3" imgW="5148082" imgH="2939802"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3600" y="1600201"/>
                        <a:ext cx="7924800" cy="4525963"/>
                      </a:xfrm>
                      <a:prstGeom prst="rect">
                        <a:avLst/>
                      </a:prstGeom>
                      <a:extLst>
                        <a:ext uri="{FAA26D3D-D897-4be2-8F04-BA451C77F1D7}">
                          <ma14:placeholderFlag xmlns="" xmlns:ma14="http://schemas.microsoft.com/office/mac/drawingml/2011/main" val="1"/>
                        </a:ext>
                      </a:extLst>
                    </p:spPr>
                  </p:pic>
                </p:oleObj>
              </mc:Fallback>
            </mc:AlternateContent>
          </a:graphicData>
        </a:graphic>
      </p:graphicFrame>
    </p:spTree>
    <p:extLst>
      <p:ext uri="{BB962C8B-B14F-4D97-AF65-F5344CB8AC3E}">
        <p14:creationId xmlns:p14="http://schemas.microsoft.com/office/powerpoint/2010/main" val="36763198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normAutofit/>
          </a:bodyPr>
          <a:lstStyle/>
          <a:p>
            <a:pPr algn="l"/>
            <a:r>
              <a:rPr lang="en-GB" sz="4000" dirty="0"/>
              <a:t>Summarizing a sample of trees</a:t>
            </a:r>
          </a:p>
        </p:txBody>
      </p:sp>
      <p:sp>
        <p:nvSpPr>
          <p:cNvPr id="49157" name="Rectangle 5"/>
          <p:cNvSpPr>
            <a:spLocks noGrp="1" noChangeArrowheads="1"/>
          </p:cNvSpPr>
          <p:nvPr>
            <p:ph type="body" idx="1"/>
          </p:nvPr>
        </p:nvSpPr>
        <p:spPr/>
        <p:txBody>
          <a:bodyPr/>
          <a:lstStyle/>
          <a:p>
            <a:endParaRPr lang="en-GB" sz="1800" b="1" dirty="0"/>
          </a:p>
          <a:p>
            <a:r>
              <a:rPr lang="en-GB" sz="1800" dirty="0"/>
              <a:t>The MCMC yields a much larger sample of trees in the same computational time, than ML, because it produces one tree for every proposal cycle versus one tree per tree search in the traditional approach.</a:t>
            </a:r>
          </a:p>
          <a:p>
            <a:endParaRPr lang="en-GB" sz="1800" dirty="0"/>
          </a:p>
          <a:p>
            <a:r>
              <a:rPr lang="en-GB" sz="1800" dirty="0"/>
              <a:t>The sample of trees produced by MCMC is highly auto-correlated.</a:t>
            </a:r>
          </a:p>
          <a:p>
            <a:endParaRPr lang="en-GB" sz="1800" dirty="0"/>
          </a:p>
          <a:p>
            <a:r>
              <a:rPr lang="en-GB" sz="1800" dirty="0"/>
              <a:t>As a result, millions of cycles are usually required, whereas many fewer (of the order of 1,000) bootstrap replicates are sufficient for most problems.</a:t>
            </a:r>
          </a:p>
          <a:p>
            <a:endParaRPr lang="en-GB" sz="1800" dirty="0"/>
          </a:p>
          <a:p>
            <a:r>
              <a:rPr lang="en-GB" sz="1800" dirty="0"/>
              <a:t>However, the MCMC provides an empirical measurement of the topological support where bifurcation supported in the 95% distribution of trees can be said to be statistically supported.</a:t>
            </a:r>
          </a:p>
          <a:p>
            <a:endParaRPr lang="en-GB" sz="1800" dirty="0"/>
          </a:p>
        </p:txBody>
      </p:sp>
    </p:spTree>
    <p:extLst>
      <p:ext uri="{BB962C8B-B14F-4D97-AF65-F5344CB8AC3E}">
        <p14:creationId xmlns:p14="http://schemas.microsoft.com/office/powerpoint/2010/main" val="34699185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normAutofit/>
          </a:bodyPr>
          <a:lstStyle/>
          <a:p>
            <a:pPr algn="l"/>
            <a:r>
              <a:rPr lang="en-GB" dirty="0"/>
              <a:t>Remarks</a:t>
            </a:r>
          </a:p>
        </p:txBody>
      </p:sp>
      <p:sp>
        <p:nvSpPr>
          <p:cNvPr id="37893" name="Rectangle 5"/>
          <p:cNvSpPr>
            <a:spLocks noGrp="1" noChangeArrowheads="1"/>
          </p:cNvSpPr>
          <p:nvPr>
            <p:ph type="body" idx="1"/>
          </p:nvPr>
        </p:nvSpPr>
        <p:spPr/>
        <p:txBody>
          <a:bodyPr/>
          <a:lstStyle/>
          <a:p>
            <a:pPr>
              <a:lnSpc>
                <a:spcPct val="90000"/>
              </a:lnSpc>
            </a:pPr>
            <a:r>
              <a:rPr lang="en-GB" sz="2400" dirty="0"/>
              <a:t>Estimation of phylogenies has become a regular step in the analysis of new gene sequences both for the study of chronic and infectious disease</a:t>
            </a:r>
          </a:p>
          <a:p>
            <a:pPr>
              <a:lnSpc>
                <a:spcPct val="90000"/>
              </a:lnSpc>
            </a:pPr>
            <a:endParaRPr lang="en-GB" sz="2400" dirty="0"/>
          </a:p>
          <a:p>
            <a:pPr>
              <a:lnSpc>
                <a:spcPct val="90000"/>
              </a:lnSpc>
            </a:pPr>
            <a:r>
              <a:rPr lang="en-GB" sz="2400" dirty="0"/>
              <a:t>Bayesian MCMC-based approaches are extending the field by answering (inference) previously intractable questions.</a:t>
            </a:r>
          </a:p>
        </p:txBody>
      </p:sp>
    </p:spTree>
    <p:extLst>
      <p:ext uri="{BB962C8B-B14F-4D97-AF65-F5344CB8AC3E}">
        <p14:creationId xmlns:p14="http://schemas.microsoft.com/office/powerpoint/2010/main" val="33293210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xfrm>
            <a:off x="1981200" y="26455"/>
            <a:ext cx="8229600" cy="1143000"/>
          </a:xfrm>
        </p:spPr>
        <p:txBody>
          <a:bodyPr/>
          <a:lstStyle/>
          <a:p>
            <a:pPr algn="l"/>
            <a:r>
              <a:rPr lang="en-GB" dirty="0"/>
              <a:t>Comparison of Methods</a:t>
            </a:r>
          </a:p>
        </p:txBody>
      </p:sp>
      <p:pic>
        <p:nvPicPr>
          <p:cNvPr id="3" name="Picture 2" descr="Screen Shot 2016-10-12 at 6.06.4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6599" y="1111057"/>
            <a:ext cx="6946900" cy="5029200"/>
          </a:xfrm>
          <a:prstGeom prst="rect">
            <a:avLst/>
          </a:prstGeom>
        </p:spPr>
      </p:pic>
      <p:sp>
        <p:nvSpPr>
          <p:cNvPr id="4" name="TextBox 3"/>
          <p:cNvSpPr txBox="1"/>
          <p:nvPr/>
        </p:nvSpPr>
        <p:spPr>
          <a:xfrm>
            <a:off x="5699110" y="6287929"/>
            <a:ext cx="5451044" cy="369332"/>
          </a:xfrm>
          <a:prstGeom prst="rect">
            <a:avLst/>
          </a:prstGeom>
          <a:noFill/>
        </p:spPr>
        <p:txBody>
          <a:bodyPr wrap="none" rtlCol="0">
            <a:spAutoFit/>
          </a:bodyPr>
          <a:lstStyle/>
          <a:p>
            <a:r>
              <a:rPr lang="en-US" dirty="0"/>
              <a:t>Yang and </a:t>
            </a:r>
            <a:r>
              <a:rPr lang="en-US" dirty="0" err="1"/>
              <a:t>Rannala</a:t>
            </a:r>
            <a:r>
              <a:rPr lang="en-US" dirty="0"/>
              <a:t>, </a:t>
            </a:r>
            <a:r>
              <a:rPr lang="en-US" i="1" dirty="0"/>
              <a:t>Nature Reviews Genetics</a:t>
            </a:r>
            <a:r>
              <a:rPr lang="en-US" dirty="0"/>
              <a:t>, 2012</a:t>
            </a:r>
          </a:p>
        </p:txBody>
      </p:sp>
    </p:spTree>
    <p:extLst>
      <p:ext uri="{BB962C8B-B14F-4D97-AF65-F5344CB8AC3E}">
        <p14:creationId xmlns:p14="http://schemas.microsoft.com/office/powerpoint/2010/main" val="19776246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normAutofit fontScale="90000"/>
          </a:bodyPr>
          <a:lstStyle/>
          <a:p>
            <a:pPr algn="l"/>
            <a:r>
              <a:rPr lang="en-GB" dirty="0"/>
              <a:t>Statistical </a:t>
            </a:r>
            <a:r>
              <a:rPr lang="en-GB" dirty="0" err="1"/>
              <a:t>phylogenetics</a:t>
            </a:r>
            <a:r>
              <a:rPr lang="en-GB" dirty="0"/>
              <a:t> and hypothesis testing </a:t>
            </a:r>
          </a:p>
        </p:txBody>
      </p:sp>
      <p:sp>
        <p:nvSpPr>
          <p:cNvPr id="37893" name="Rectangle 5"/>
          <p:cNvSpPr>
            <a:spLocks noGrp="1" noChangeArrowheads="1"/>
          </p:cNvSpPr>
          <p:nvPr>
            <p:ph type="body" idx="1"/>
          </p:nvPr>
        </p:nvSpPr>
        <p:spPr/>
        <p:txBody>
          <a:bodyPr/>
          <a:lstStyle/>
          <a:p>
            <a:endParaRPr lang="en-US" dirty="0"/>
          </a:p>
          <a:p>
            <a:r>
              <a:rPr lang="en-US" dirty="0"/>
              <a:t>Comparing Trees (Goldman et al 2000. </a:t>
            </a:r>
            <a:r>
              <a:rPr lang="en-US" i="1" dirty="0" err="1"/>
              <a:t>Syst</a:t>
            </a:r>
            <a:r>
              <a:rPr lang="en-US" i="1" dirty="0"/>
              <a:t> </a:t>
            </a:r>
            <a:r>
              <a:rPr lang="en-US" i="1" dirty="0" err="1"/>
              <a:t>Biol</a:t>
            </a:r>
            <a:r>
              <a:rPr lang="en-US" dirty="0"/>
              <a:t>)</a:t>
            </a:r>
          </a:p>
          <a:p>
            <a:pPr lvl="1"/>
            <a:r>
              <a:rPr lang="en-US" dirty="0"/>
              <a:t>Likelihood based test of topology (Parametric </a:t>
            </a:r>
            <a:r>
              <a:rPr lang="en-US" dirty="0" err="1"/>
              <a:t>vs</a:t>
            </a:r>
            <a:r>
              <a:rPr lang="en-US" dirty="0"/>
              <a:t> </a:t>
            </a:r>
            <a:r>
              <a:rPr lang="en-US" dirty="0" err="1"/>
              <a:t>NonParametric</a:t>
            </a:r>
            <a:r>
              <a:rPr lang="en-US" dirty="0"/>
              <a:t>)</a:t>
            </a:r>
          </a:p>
          <a:p>
            <a:pPr lvl="2"/>
            <a:r>
              <a:rPr lang="en-US" dirty="0"/>
              <a:t>which tree describes the data better?</a:t>
            </a:r>
          </a:p>
          <a:p>
            <a:r>
              <a:rPr lang="en-US" dirty="0"/>
              <a:t>Bayes Factor (</a:t>
            </a:r>
            <a:r>
              <a:rPr lang="en-US" dirty="0" err="1"/>
              <a:t>Baele</a:t>
            </a:r>
            <a:r>
              <a:rPr lang="en-US" dirty="0"/>
              <a:t> et al 2012 MBE, </a:t>
            </a:r>
            <a:r>
              <a:rPr lang="en-US" dirty="0" err="1"/>
              <a:t>Baele</a:t>
            </a:r>
            <a:r>
              <a:rPr lang="en-US" dirty="0"/>
              <a:t> et al 2013 BMC Bioinformatics)</a:t>
            </a:r>
          </a:p>
        </p:txBody>
      </p:sp>
    </p:spTree>
    <p:extLst>
      <p:ext uri="{BB962C8B-B14F-4D97-AF65-F5344CB8AC3E}">
        <p14:creationId xmlns:p14="http://schemas.microsoft.com/office/powerpoint/2010/main" val="2930705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6-10-12 at 3.04.00 PM.png"/>
          <p:cNvPicPr>
            <a:picLocks noChangeAspect="1"/>
          </p:cNvPicPr>
          <p:nvPr/>
        </p:nvPicPr>
        <p:blipFill rotWithShape="1">
          <a:blip r:embed="rId2">
            <a:extLst>
              <a:ext uri="{28A0092B-C50C-407E-A947-70E740481C1C}">
                <a14:useLocalDpi xmlns:a14="http://schemas.microsoft.com/office/drawing/2010/main" val="0"/>
              </a:ext>
            </a:extLst>
          </a:blip>
          <a:srcRect l="4102" t="7389" r="2436" b="10716"/>
          <a:stretch/>
        </p:blipFill>
        <p:spPr>
          <a:xfrm>
            <a:off x="1596997" y="540173"/>
            <a:ext cx="9007141" cy="5752107"/>
          </a:xfrm>
          <a:prstGeom prst="rect">
            <a:avLst/>
          </a:prstGeom>
        </p:spPr>
      </p:pic>
    </p:spTree>
    <p:extLst>
      <p:ext uri="{BB962C8B-B14F-4D97-AF65-F5344CB8AC3E}">
        <p14:creationId xmlns:p14="http://schemas.microsoft.com/office/powerpoint/2010/main" val="570468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9138" name="Rectangle 2"/>
          <p:cNvSpPr>
            <a:spLocks noGrp="1" noChangeArrowheads="1"/>
          </p:cNvSpPr>
          <p:nvPr>
            <p:ph type="title"/>
          </p:nvPr>
        </p:nvSpPr>
        <p:spPr>
          <a:xfrm>
            <a:off x="3200400" y="228600"/>
            <a:ext cx="7772400" cy="1143000"/>
          </a:xfrm>
          <a:noFill/>
          <a:ln/>
          <a:extLs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vert="horz" lIns="90488" tIns="44450" rIns="90488" bIns="44450" rtlCol="0" anchor="ctr">
            <a:normAutofit/>
          </a:bodyPr>
          <a:lstStyle/>
          <a:p>
            <a:r>
              <a:rPr lang="en-US"/>
              <a:t>Confidence Assessment</a:t>
            </a:r>
            <a:endParaRPr lang="en-GB"/>
          </a:p>
        </p:txBody>
      </p:sp>
      <p:sp>
        <p:nvSpPr>
          <p:cNvPr id="859139" name="Rectangle 3"/>
          <p:cNvSpPr>
            <a:spLocks noGrp="1" noChangeArrowheads="1"/>
          </p:cNvSpPr>
          <p:nvPr>
            <p:ph type="body" idx="1"/>
          </p:nvPr>
        </p:nvSpPr>
        <p:spPr>
          <a:xfrm>
            <a:off x="2065338" y="2362200"/>
            <a:ext cx="8221662" cy="3848100"/>
          </a:xfrm>
          <a:noFill/>
          <a:ln/>
          <a:extLs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vert="horz" lIns="90488" tIns="44450" rIns="90488" bIns="44450" rtlCol="0">
            <a:normAutofit/>
          </a:bodyPr>
          <a:lstStyle/>
          <a:p>
            <a:pPr>
              <a:buClr>
                <a:schemeClr val="tx1"/>
              </a:buClr>
              <a:buFont typeface="Monotype Sorts" charset="0"/>
              <a:buNone/>
            </a:pPr>
            <a:r>
              <a:rPr lang="en-US" b="1"/>
              <a:t>   Bootstrap values</a:t>
            </a:r>
          </a:p>
          <a:p>
            <a:pPr>
              <a:buClr>
                <a:schemeClr val="tx1"/>
              </a:buClr>
              <a:buFont typeface="Monotype Sorts" charset="0"/>
              <a:buNone/>
            </a:pPr>
            <a:r>
              <a:rPr lang="en-US"/>
              <a:t>   </a:t>
            </a:r>
            <a:r>
              <a:rPr lang="en-GB"/>
              <a:t>Bootstrapping is a statistical technique that </a:t>
            </a:r>
            <a:r>
              <a:rPr lang="en-US"/>
              <a:t>can use</a:t>
            </a:r>
            <a:r>
              <a:rPr lang="en-GB"/>
              <a:t> random resampling of data to determine sampling error for </a:t>
            </a:r>
            <a:r>
              <a:rPr lang="en-US"/>
              <a:t>tree topologies</a:t>
            </a:r>
            <a:endParaRPr lang="en-GB"/>
          </a:p>
        </p:txBody>
      </p:sp>
    </p:spTree>
    <p:extLst>
      <p:ext uri="{BB962C8B-B14F-4D97-AF65-F5344CB8AC3E}">
        <p14:creationId xmlns:p14="http://schemas.microsoft.com/office/powerpoint/2010/main" val="2605137532"/>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186" name="Rectangle 2"/>
          <p:cNvSpPr>
            <a:spLocks noGrp="1" noChangeArrowheads="1"/>
          </p:cNvSpPr>
          <p:nvPr>
            <p:ph type="title"/>
          </p:nvPr>
        </p:nvSpPr>
        <p:spPr>
          <a:xfrm>
            <a:off x="3098800" y="400050"/>
            <a:ext cx="8026400" cy="781050"/>
          </a:xfrm>
          <a:noFill/>
          <a:ln/>
          <a:extLs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vert="horz" lIns="90488" tIns="44450" rIns="90488" bIns="44450" rtlCol="0" anchor="ctr">
            <a:normAutofit/>
          </a:bodyPr>
          <a:lstStyle/>
          <a:p>
            <a:r>
              <a:rPr lang="en-GB"/>
              <a:t>Bootstrapping phylogenies</a:t>
            </a:r>
          </a:p>
        </p:txBody>
      </p:sp>
      <p:sp>
        <p:nvSpPr>
          <p:cNvPr id="861187" name="Rectangle 3"/>
          <p:cNvSpPr>
            <a:spLocks noGrp="1" noChangeArrowheads="1"/>
          </p:cNvSpPr>
          <p:nvPr>
            <p:ph type="body" idx="1"/>
          </p:nvPr>
        </p:nvSpPr>
        <p:spPr>
          <a:xfrm>
            <a:off x="1825626" y="1946276"/>
            <a:ext cx="8689975" cy="5521325"/>
          </a:xfrm>
          <a:noFill/>
          <a:ln/>
          <a:extLs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vert="horz" lIns="90488" tIns="44450" rIns="90488" bIns="44450" rtlCol="0">
            <a:normAutofit/>
          </a:bodyPr>
          <a:lstStyle/>
          <a:p>
            <a:r>
              <a:rPr lang="en-GB" sz="2800" dirty="0"/>
              <a:t>Characters are resampled with replacement to create many bootstrap replicate data sets</a:t>
            </a:r>
          </a:p>
          <a:p>
            <a:r>
              <a:rPr lang="en-GB" sz="2800" dirty="0"/>
              <a:t>Each bootstrap replicate data set is analysed (e.g. with parsimony, distance</a:t>
            </a:r>
            <a:r>
              <a:rPr lang="en-US" sz="2800" dirty="0"/>
              <a:t>, ML etc.</a:t>
            </a:r>
            <a:r>
              <a:rPr lang="en-GB" sz="2800" dirty="0"/>
              <a:t>)</a:t>
            </a:r>
          </a:p>
          <a:p>
            <a:r>
              <a:rPr lang="en-GB" sz="2800" dirty="0"/>
              <a:t>Agreement among the resulting trees is summarized with a majority-rule consensus tree</a:t>
            </a:r>
          </a:p>
          <a:p>
            <a:r>
              <a:rPr lang="en-GB" sz="2800" dirty="0"/>
              <a:t>Frequencies of occurrence of groups, bootstrap proportions, are a measure of support for those groups</a:t>
            </a:r>
          </a:p>
        </p:txBody>
      </p:sp>
    </p:spTree>
    <p:extLst>
      <p:ext uri="{BB962C8B-B14F-4D97-AF65-F5344CB8AC3E}">
        <p14:creationId xmlns:p14="http://schemas.microsoft.com/office/powerpoint/2010/main" val="292612273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ext Box 2"/>
          <p:cNvSpPr txBox="1">
            <a:spLocks noChangeArrowheads="1"/>
          </p:cNvSpPr>
          <p:nvPr/>
        </p:nvSpPr>
        <p:spPr bwMode="auto">
          <a:xfrm>
            <a:off x="1676400" y="381001"/>
            <a:ext cx="8763000" cy="61555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rgbClr val="FF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2400">
                <a:solidFill>
                  <a:schemeClr val="tx1"/>
                </a:solidFill>
                <a:latin typeface="Times" charset="0"/>
                <a:ea typeface="ＭＳ Ｐゴシック" charset="0"/>
              </a:defRPr>
            </a:lvl1pPr>
            <a:lvl2pPr marL="1028700" indent="-457200">
              <a:defRPr sz="2400">
                <a:solidFill>
                  <a:schemeClr val="tx1"/>
                </a:solidFill>
                <a:latin typeface="Times" charset="0"/>
                <a:ea typeface="ＭＳ Ｐゴシック" charset="0"/>
              </a:defRPr>
            </a:lvl2pPr>
            <a:lvl3pPr marL="1676400" indent="-457200">
              <a:defRPr sz="2400">
                <a:solidFill>
                  <a:schemeClr val="tx1"/>
                </a:solidFill>
                <a:latin typeface="Times" charset="0"/>
                <a:ea typeface="ＭＳ Ｐゴシック" charset="0"/>
              </a:defRPr>
            </a:lvl3pPr>
            <a:lvl4pPr marL="2324100" indent="-457200">
              <a:defRPr sz="2400">
                <a:solidFill>
                  <a:schemeClr val="tx1"/>
                </a:solidFill>
                <a:latin typeface="Times" charset="0"/>
                <a:ea typeface="ＭＳ Ｐゴシック" charset="0"/>
              </a:defRPr>
            </a:lvl4pPr>
            <a:lvl5pPr marL="2971800" indent="-457200">
              <a:defRPr sz="2400">
                <a:solidFill>
                  <a:schemeClr val="tx1"/>
                </a:solidFill>
                <a:latin typeface="Times" charset="0"/>
                <a:ea typeface="ＭＳ Ｐゴシック" charset="0"/>
              </a:defRPr>
            </a:lvl5pPr>
            <a:lvl6pPr marL="3429000" indent="-457200" eaLnBrk="0" fontAlgn="base" hangingPunct="0">
              <a:spcBef>
                <a:spcPct val="0"/>
              </a:spcBef>
              <a:spcAft>
                <a:spcPct val="0"/>
              </a:spcAft>
              <a:defRPr sz="2400">
                <a:solidFill>
                  <a:schemeClr val="tx1"/>
                </a:solidFill>
                <a:latin typeface="Times" charset="0"/>
                <a:ea typeface="ＭＳ Ｐゴシック" charset="0"/>
              </a:defRPr>
            </a:lvl6pPr>
            <a:lvl7pPr marL="3886200" indent="-457200" eaLnBrk="0" fontAlgn="base" hangingPunct="0">
              <a:spcBef>
                <a:spcPct val="0"/>
              </a:spcBef>
              <a:spcAft>
                <a:spcPct val="0"/>
              </a:spcAft>
              <a:defRPr sz="2400">
                <a:solidFill>
                  <a:schemeClr val="tx1"/>
                </a:solidFill>
                <a:latin typeface="Times" charset="0"/>
                <a:ea typeface="ＭＳ Ｐゴシック" charset="0"/>
              </a:defRPr>
            </a:lvl7pPr>
            <a:lvl8pPr marL="4343400" indent="-457200" eaLnBrk="0" fontAlgn="base" hangingPunct="0">
              <a:spcBef>
                <a:spcPct val="0"/>
              </a:spcBef>
              <a:spcAft>
                <a:spcPct val="0"/>
              </a:spcAft>
              <a:defRPr sz="2400">
                <a:solidFill>
                  <a:schemeClr val="tx1"/>
                </a:solidFill>
                <a:latin typeface="Times" charset="0"/>
                <a:ea typeface="ＭＳ Ｐゴシック" charset="0"/>
              </a:defRPr>
            </a:lvl8pPr>
            <a:lvl9pPr marL="4800600" indent="-457200" eaLnBrk="0" fontAlgn="base" hangingPunct="0">
              <a:spcBef>
                <a:spcPct val="0"/>
              </a:spcBef>
              <a:spcAft>
                <a:spcPct val="0"/>
              </a:spcAft>
              <a:defRPr sz="2400">
                <a:solidFill>
                  <a:schemeClr val="tx1"/>
                </a:solidFill>
                <a:latin typeface="Times" charset="0"/>
                <a:ea typeface="ＭＳ Ｐゴシック" charset="0"/>
              </a:defRPr>
            </a:lvl9pPr>
          </a:lstStyle>
          <a:p>
            <a:pPr algn="just"/>
            <a:r>
              <a:rPr lang="fr-FR" b="1">
                <a:solidFill>
                  <a:srgbClr val="FF0000"/>
                </a:solidFill>
                <a:latin typeface="Helvetica" charset="0"/>
              </a:rPr>
              <a:t>Statistical evaluation of the obtained phylogenetic tree</a:t>
            </a:r>
          </a:p>
          <a:p>
            <a:pPr algn="just">
              <a:buFont typeface="Times" charset="0"/>
              <a:buNone/>
            </a:pPr>
            <a:endParaRPr lang="fr-FR">
              <a:solidFill>
                <a:srgbClr val="FF0000"/>
              </a:solidFill>
            </a:endParaRPr>
          </a:p>
          <a:p>
            <a:pPr algn="just">
              <a:buFont typeface="Times" charset="0"/>
              <a:buNone/>
            </a:pPr>
            <a:r>
              <a:rPr lang="fr-FR"/>
              <a:t>• The accuracy is dependent on the considered multiple sequence alignments ;</a:t>
            </a:r>
          </a:p>
          <a:p>
            <a:pPr algn="just"/>
            <a:endParaRPr lang="fr-FR"/>
          </a:p>
          <a:p>
            <a:pPr algn="just"/>
            <a:r>
              <a:rPr lang="fr-FR"/>
              <a:t>• ML estimates branch lengths, their degree of significance and their confidence limits ;</a:t>
            </a:r>
          </a:p>
          <a:p>
            <a:pPr algn="just"/>
            <a:endParaRPr lang="fr-FR"/>
          </a:p>
          <a:p>
            <a:pPr algn="just"/>
            <a:r>
              <a:rPr lang="fr-FR"/>
              <a:t>• At present only sampling techniques allow to test the topology of a phylogenetic tree :</a:t>
            </a:r>
          </a:p>
          <a:p>
            <a:pPr algn="just"/>
            <a:r>
              <a:rPr lang="fr-FR"/>
              <a:t> </a:t>
            </a:r>
          </a:p>
          <a:p>
            <a:pPr algn="just"/>
            <a:r>
              <a:rPr lang="fr-FR" b="1">
                <a:solidFill>
                  <a:srgbClr val="FF0000"/>
                </a:solidFill>
              </a:rPr>
              <a:t>Bootstrapping</a:t>
            </a:r>
          </a:p>
          <a:p>
            <a:pPr algn="just">
              <a:spcBef>
                <a:spcPts val="300"/>
              </a:spcBef>
            </a:pPr>
            <a:r>
              <a:rPr lang="fr-FR"/>
              <a:t>It consists of drawing columns from a sample of aligned sequences,</a:t>
            </a:r>
          </a:p>
          <a:p>
            <a:pPr algn="just">
              <a:spcBef>
                <a:spcPts val="300"/>
              </a:spcBef>
            </a:pPr>
            <a:r>
              <a:rPr lang="fr-FR"/>
              <a:t>with replacement, until one gets a data set of the same size as the</a:t>
            </a:r>
          </a:p>
          <a:p>
            <a:pPr algn="just">
              <a:spcBef>
                <a:spcPts val="300"/>
              </a:spcBef>
            </a:pPr>
            <a:r>
              <a:rPr lang="fr-FR"/>
              <a:t>original one (usually some columns are sampled several times and</a:t>
            </a:r>
          </a:p>
          <a:p>
            <a:pPr algn="just">
              <a:spcBef>
                <a:spcPts val="300"/>
              </a:spcBef>
            </a:pPr>
            <a:r>
              <a:rPr lang="fr-FR"/>
              <a:t>others left out).</a:t>
            </a:r>
            <a:endParaRPr lang="en-GB"/>
          </a:p>
        </p:txBody>
      </p:sp>
    </p:spTree>
    <p:extLst>
      <p:ext uri="{BB962C8B-B14F-4D97-AF65-F5344CB8AC3E}">
        <p14:creationId xmlns:p14="http://schemas.microsoft.com/office/powerpoint/2010/main" val="15210392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ext Box 2"/>
          <p:cNvSpPr txBox="1">
            <a:spLocks noChangeArrowheads="1"/>
          </p:cNvSpPr>
          <p:nvPr/>
        </p:nvSpPr>
        <p:spPr bwMode="auto">
          <a:xfrm>
            <a:off x="3627619" y="228601"/>
            <a:ext cx="3487711" cy="523220"/>
          </a:xfrm>
          <a:prstGeom prst="rect">
            <a:avLst/>
          </a:prstGeom>
          <a:noFill/>
          <a:ln w="9525">
            <a:no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GB" sz="2800" b="1" dirty="0">
                <a:solidFill>
                  <a:srgbClr val="FF0000"/>
                </a:solidFill>
              </a:rPr>
              <a:t>Bootstrapping</a:t>
            </a:r>
          </a:p>
        </p:txBody>
      </p:sp>
      <p:sp>
        <p:nvSpPr>
          <p:cNvPr id="41987" name="Text Box 3"/>
          <p:cNvSpPr txBox="1">
            <a:spLocks noChangeArrowheads="1"/>
          </p:cNvSpPr>
          <p:nvPr/>
        </p:nvSpPr>
        <p:spPr bwMode="auto">
          <a:xfrm>
            <a:off x="1524000" y="762000"/>
            <a:ext cx="9144000" cy="15696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sz="2400">
                <a:solidFill>
                  <a:srgbClr val="FF0000"/>
                </a:solidFill>
              </a:rPr>
              <a:t>• </a:t>
            </a:r>
            <a:r>
              <a:rPr lang="en-GB" sz="2400"/>
              <a:t>Constructs a new multiple alignment at random from the real alignment, with the same size. Note that the same column can be sampled more than once, and consequently some columns are not sampled.</a:t>
            </a:r>
            <a:endParaRPr lang="en-GB" sz="2400" b="1">
              <a:latin typeface="Courier" charset="0"/>
            </a:endParaRPr>
          </a:p>
        </p:txBody>
      </p:sp>
      <p:sp>
        <p:nvSpPr>
          <p:cNvPr id="41989" name="Text Box 5"/>
          <p:cNvSpPr txBox="1">
            <a:spLocks noChangeArrowheads="1"/>
          </p:cNvSpPr>
          <p:nvPr/>
        </p:nvSpPr>
        <p:spPr bwMode="auto">
          <a:xfrm>
            <a:off x="1752600" y="2286001"/>
            <a:ext cx="1600200" cy="2017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b="1" dirty="0">
                <a:latin typeface="Courier" charset="0"/>
              </a:rPr>
              <a:t>A</a:t>
            </a:r>
            <a:r>
              <a:rPr lang="en-GB" b="1" dirty="0">
                <a:solidFill>
                  <a:srgbClr val="FF0000"/>
                </a:solidFill>
                <a:latin typeface="Courier" charset="0"/>
              </a:rPr>
              <a:t>T</a:t>
            </a:r>
            <a:r>
              <a:rPr lang="en-GB" b="1" dirty="0">
                <a:solidFill>
                  <a:srgbClr val="00FF00"/>
                </a:solidFill>
                <a:latin typeface="Courier" charset="0"/>
              </a:rPr>
              <a:t>A</a:t>
            </a:r>
            <a:r>
              <a:rPr lang="en-GB" b="1" dirty="0">
                <a:solidFill>
                  <a:schemeClr val="hlink"/>
                </a:solidFill>
                <a:latin typeface="Courier" charset="0"/>
              </a:rPr>
              <a:t>G</a:t>
            </a:r>
            <a:r>
              <a:rPr lang="en-GB" b="1" dirty="0">
                <a:latin typeface="Courier" charset="0"/>
              </a:rPr>
              <a:t>C</a:t>
            </a:r>
            <a:r>
              <a:rPr lang="en-GB" b="1" dirty="0">
                <a:solidFill>
                  <a:srgbClr val="0000FF"/>
                </a:solidFill>
                <a:latin typeface="Courier" charset="0"/>
              </a:rPr>
              <a:t>C</a:t>
            </a:r>
            <a:r>
              <a:rPr lang="en-GB" b="1" dirty="0">
                <a:latin typeface="Courier" charset="0"/>
              </a:rPr>
              <a:t>A</a:t>
            </a:r>
            <a:r>
              <a:rPr lang="en-GB" b="1" dirty="0">
                <a:solidFill>
                  <a:schemeClr val="hlink"/>
                </a:solidFill>
                <a:latin typeface="Courier" charset="0"/>
              </a:rPr>
              <a:t>T</a:t>
            </a:r>
            <a:r>
              <a:rPr lang="en-GB" b="1" dirty="0">
                <a:solidFill>
                  <a:srgbClr val="800080"/>
                </a:solidFill>
                <a:latin typeface="Courier" charset="0"/>
              </a:rPr>
              <a:t>A</a:t>
            </a:r>
            <a:endParaRPr lang="en-GB" b="1" dirty="0">
              <a:latin typeface="Courier" charset="0"/>
            </a:endParaRPr>
          </a:p>
          <a:p>
            <a:pPr>
              <a:spcBef>
                <a:spcPct val="50000"/>
              </a:spcBef>
            </a:pPr>
            <a:r>
              <a:rPr lang="en-GB" b="1" dirty="0">
                <a:latin typeface="Courier" charset="0"/>
              </a:rPr>
              <a:t>A</a:t>
            </a:r>
            <a:r>
              <a:rPr lang="en-GB" b="1" dirty="0">
                <a:solidFill>
                  <a:srgbClr val="FF0000"/>
                </a:solidFill>
                <a:latin typeface="Courier" charset="0"/>
              </a:rPr>
              <a:t>T</a:t>
            </a:r>
            <a:r>
              <a:rPr lang="en-GB" b="1" dirty="0">
                <a:solidFill>
                  <a:srgbClr val="00FF00"/>
                </a:solidFill>
                <a:latin typeface="Courier" charset="0"/>
              </a:rPr>
              <a:t>A</a:t>
            </a:r>
            <a:r>
              <a:rPr lang="en-GB" b="1" dirty="0">
                <a:solidFill>
                  <a:schemeClr val="hlink"/>
                </a:solidFill>
                <a:latin typeface="Courier" charset="0"/>
              </a:rPr>
              <a:t>C</a:t>
            </a:r>
            <a:r>
              <a:rPr lang="en-GB" b="1" dirty="0">
                <a:latin typeface="Courier" charset="0"/>
              </a:rPr>
              <a:t>C</a:t>
            </a:r>
            <a:r>
              <a:rPr lang="en-GB" b="1" dirty="0">
                <a:solidFill>
                  <a:srgbClr val="0000FF"/>
                </a:solidFill>
                <a:latin typeface="Courier" charset="0"/>
              </a:rPr>
              <a:t>C</a:t>
            </a:r>
            <a:r>
              <a:rPr lang="en-GB" b="1" dirty="0">
                <a:latin typeface="Courier" charset="0"/>
              </a:rPr>
              <a:t>A</a:t>
            </a:r>
            <a:r>
              <a:rPr lang="en-GB" b="1" dirty="0">
                <a:solidFill>
                  <a:schemeClr val="hlink"/>
                </a:solidFill>
                <a:latin typeface="Courier" charset="0"/>
              </a:rPr>
              <a:t>T</a:t>
            </a:r>
            <a:r>
              <a:rPr lang="en-GB" b="1" dirty="0">
                <a:solidFill>
                  <a:srgbClr val="800080"/>
                </a:solidFill>
                <a:latin typeface="Courier" charset="0"/>
              </a:rPr>
              <a:t>G</a:t>
            </a:r>
            <a:endParaRPr lang="en-GB" b="1" dirty="0">
              <a:latin typeface="Courier" charset="0"/>
            </a:endParaRPr>
          </a:p>
          <a:p>
            <a:pPr>
              <a:spcBef>
                <a:spcPct val="50000"/>
              </a:spcBef>
            </a:pPr>
            <a:r>
              <a:rPr lang="en-GB" b="1" dirty="0">
                <a:latin typeface="Courier" charset="0"/>
              </a:rPr>
              <a:t>A</a:t>
            </a:r>
            <a:r>
              <a:rPr lang="en-GB" b="1" dirty="0">
                <a:solidFill>
                  <a:srgbClr val="FF0000"/>
                </a:solidFill>
                <a:latin typeface="Courier" charset="0"/>
              </a:rPr>
              <a:t>T</a:t>
            </a:r>
            <a:r>
              <a:rPr lang="en-GB" b="1" dirty="0">
                <a:solidFill>
                  <a:srgbClr val="00FF00"/>
                </a:solidFill>
                <a:latin typeface="Courier" charset="0"/>
              </a:rPr>
              <a:t>A</a:t>
            </a:r>
            <a:r>
              <a:rPr lang="en-GB" b="1" dirty="0">
                <a:solidFill>
                  <a:schemeClr val="hlink"/>
                </a:solidFill>
                <a:latin typeface="Courier" charset="0"/>
              </a:rPr>
              <a:t>C</a:t>
            </a:r>
            <a:r>
              <a:rPr lang="en-GB" b="1" dirty="0">
                <a:latin typeface="Courier" charset="0"/>
              </a:rPr>
              <a:t>C</a:t>
            </a:r>
            <a:r>
              <a:rPr lang="en-GB" b="1" dirty="0">
                <a:solidFill>
                  <a:srgbClr val="0000FF"/>
                </a:solidFill>
                <a:latin typeface="Courier" charset="0"/>
              </a:rPr>
              <a:t>C</a:t>
            </a:r>
            <a:r>
              <a:rPr lang="en-GB" b="1" dirty="0">
                <a:latin typeface="Courier" charset="0"/>
              </a:rPr>
              <a:t>A</a:t>
            </a:r>
            <a:r>
              <a:rPr lang="en-GB" b="1" dirty="0">
                <a:solidFill>
                  <a:schemeClr val="hlink"/>
                </a:solidFill>
                <a:latin typeface="Courier" charset="0"/>
              </a:rPr>
              <a:t>T</a:t>
            </a:r>
            <a:r>
              <a:rPr lang="en-GB" b="1" dirty="0">
                <a:solidFill>
                  <a:srgbClr val="800080"/>
                </a:solidFill>
                <a:latin typeface="Courier" charset="0"/>
              </a:rPr>
              <a:t>A</a:t>
            </a:r>
            <a:endParaRPr lang="en-GB" b="1" dirty="0">
              <a:latin typeface="Courier" charset="0"/>
            </a:endParaRPr>
          </a:p>
          <a:p>
            <a:pPr>
              <a:spcBef>
                <a:spcPct val="50000"/>
              </a:spcBef>
            </a:pPr>
            <a:r>
              <a:rPr lang="en-GB" b="1" dirty="0">
                <a:latin typeface="Courier" charset="0"/>
              </a:rPr>
              <a:t>A</a:t>
            </a:r>
            <a:r>
              <a:rPr lang="en-GB" b="1" dirty="0">
                <a:solidFill>
                  <a:srgbClr val="FF0000"/>
                </a:solidFill>
                <a:latin typeface="Courier" charset="0"/>
              </a:rPr>
              <a:t>T</a:t>
            </a:r>
            <a:r>
              <a:rPr lang="en-GB" b="1" dirty="0">
                <a:solidFill>
                  <a:srgbClr val="00FF00"/>
                </a:solidFill>
                <a:latin typeface="Courier" charset="0"/>
              </a:rPr>
              <a:t>A</a:t>
            </a:r>
            <a:r>
              <a:rPr lang="en-GB" b="1" dirty="0">
                <a:solidFill>
                  <a:schemeClr val="hlink"/>
                </a:solidFill>
                <a:latin typeface="Courier" charset="0"/>
              </a:rPr>
              <a:t>G</a:t>
            </a:r>
            <a:r>
              <a:rPr lang="en-GB" b="1" dirty="0">
                <a:latin typeface="Courier" charset="0"/>
              </a:rPr>
              <a:t>C</a:t>
            </a:r>
            <a:r>
              <a:rPr lang="en-GB" b="1" dirty="0">
                <a:solidFill>
                  <a:srgbClr val="0000FF"/>
                </a:solidFill>
                <a:latin typeface="Courier" charset="0"/>
              </a:rPr>
              <a:t>C</a:t>
            </a:r>
            <a:r>
              <a:rPr lang="en-GB" b="1" dirty="0">
                <a:latin typeface="Courier" charset="0"/>
              </a:rPr>
              <a:t>A</a:t>
            </a:r>
            <a:r>
              <a:rPr lang="en-GB" b="1" dirty="0">
                <a:solidFill>
                  <a:schemeClr val="hlink"/>
                </a:solidFill>
                <a:latin typeface="Courier" charset="0"/>
              </a:rPr>
              <a:t>T</a:t>
            </a:r>
            <a:r>
              <a:rPr lang="en-GB" b="1" dirty="0">
                <a:solidFill>
                  <a:srgbClr val="800080"/>
                </a:solidFill>
                <a:latin typeface="Courier" charset="0"/>
              </a:rPr>
              <a:t>A</a:t>
            </a:r>
            <a:endParaRPr lang="en-GB" b="1" dirty="0">
              <a:latin typeface="Courier" charset="0"/>
            </a:endParaRPr>
          </a:p>
          <a:p>
            <a:pPr>
              <a:spcBef>
                <a:spcPct val="50000"/>
              </a:spcBef>
            </a:pPr>
            <a:r>
              <a:rPr lang="en-GB" b="1" dirty="0">
                <a:latin typeface="Courier" charset="0"/>
              </a:rPr>
              <a:t>A</a:t>
            </a:r>
            <a:r>
              <a:rPr lang="en-GB" b="1" dirty="0">
                <a:solidFill>
                  <a:srgbClr val="FF0000"/>
                </a:solidFill>
                <a:latin typeface="Courier" charset="0"/>
              </a:rPr>
              <a:t>T</a:t>
            </a:r>
            <a:r>
              <a:rPr lang="en-GB" b="1" dirty="0">
                <a:solidFill>
                  <a:srgbClr val="00FF00"/>
                </a:solidFill>
                <a:latin typeface="Courier" charset="0"/>
              </a:rPr>
              <a:t>C</a:t>
            </a:r>
            <a:r>
              <a:rPr lang="en-GB" b="1" dirty="0">
                <a:solidFill>
                  <a:schemeClr val="hlink"/>
                </a:solidFill>
                <a:latin typeface="Courier" charset="0"/>
              </a:rPr>
              <a:t>C</a:t>
            </a:r>
            <a:r>
              <a:rPr lang="en-GB" b="1" dirty="0">
                <a:latin typeface="Courier" charset="0"/>
              </a:rPr>
              <a:t>C</a:t>
            </a:r>
            <a:r>
              <a:rPr lang="en-GB" b="1" dirty="0">
                <a:solidFill>
                  <a:srgbClr val="0000FF"/>
                </a:solidFill>
                <a:latin typeface="Courier" charset="0"/>
              </a:rPr>
              <a:t>C</a:t>
            </a:r>
            <a:r>
              <a:rPr lang="en-GB" b="1" dirty="0">
                <a:latin typeface="Courier" charset="0"/>
              </a:rPr>
              <a:t>C</a:t>
            </a:r>
            <a:r>
              <a:rPr lang="en-GB" b="1" dirty="0">
                <a:solidFill>
                  <a:schemeClr val="hlink"/>
                </a:solidFill>
                <a:latin typeface="Courier" charset="0"/>
              </a:rPr>
              <a:t>A</a:t>
            </a:r>
            <a:r>
              <a:rPr lang="en-GB" b="1" dirty="0">
                <a:solidFill>
                  <a:srgbClr val="800080"/>
                </a:solidFill>
                <a:latin typeface="Courier" charset="0"/>
              </a:rPr>
              <a:t>T</a:t>
            </a:r>
            <a:endParaRPr lang="en-GB" dirty="0"/>
          </a:p>
        </p:txBody>
      </p:sp>
      <p:sp>
        <p:nvSpPr>
          <p:cNvPr id="41991" name="Text Box 7"/>
          <p:cNvSpPr txBox="1">
            <a:spLocks noChangeArrowheads="1"/>
          </p:cNvSpPr>
          <p:nvPr/>
        </p:nvSpPr>
        <p:spPr bwMode="auto">
          <a:xfrm>
            <a:off x="1752600" y="4611688"/>
            <a:ext cx="1524000" cy="2017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TG</a:t>
            </a:r>
            <a:r>
              <a:rPr lang="en-GB" b="1" dirty="0">
                <a:latin typeface="Courier" charset="0"/>
              </a:rPr>
              <a:t>CA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G</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TC</a:t>
            </a:r>
            <a:r>
              <a:rPr lang="en-GB" b="1" dirty="0">
                <a:latin typeface="Courier" charset="0"/>
              </a:rPr>
              <a:t>CA</a:t>
            </a:r>
            <a:endParaRPr lang="en-GB" b="1" dirty="0">
              <a:solidFill>
                <a:srgbClr val="00FF00"/>
              </a:solidFill>
              <a:latin typeface="Courier" charset="0"/>
            </a:endParaRP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TC</a:t>
            </a:r>
            <a:r>
              <a:rPr lang="en-GB" b="1" dirty="0">
                <a:latin typeface="Courier" charset="0"/>
              </a:rPr>
              <a:t>CA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TG</a:t>
            </a:r>
            <a:r>
              <a:rPr lang="en-GB" b="1" dirty="0">
                <a:latin typeface="Courier" charset="0"/>
              </a:rPr>
              <a:t>CA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t>
            </a:r>
            <a:r>
              <a:rPr lang="en-GB" b="1" dirty="0">
                <a:latin typeface="Courier" charset="0"/>
              </a:rPr>
              <a:t>A</a:t>
            </a:r>
            <a:r>
              <a:rPr lang="en-GB" b="1" dirty="0">
                <a:solidFill>
                  <a:srgbClr val="00FF00"/>
                </a:solidFill>
                <a:latin typeface="Courier" charset="0"/>
              </a:rPr>
              <a:t>C</a:t>
            </a:r>
            <a:r>
              <a:rPr lang="en-GB" b="1" dirty="0">
                <a:solidFill>
                  <a:schemeClr val="hlink"/>
                </a:solidFill>
                <a:latin typeface="Courier" charset="0"/>
              </a:rPr>
              <a:t>AC</a:t>
            </a:r>
            <a:r>
              <a:rPr lang="en-GB" b="1" dirty="0">
                <a:latin typeface="Courier" charset="0"/>
              </a:rPr>
              <a:t>CC</a:t>
            </a:r>
          </a:p>
        </p:txBody>
      </p:sp>
      <p:sp>
        <p:nvSpPr>
          <p:cNvPr id="41992" name="Line 8"/>
          <p:cNvSpPr>
            <a:spLocks noChangeShapeType="1"/>
          </p:cNvSpPr>
          <p:nvPr/>
        </p:nvSpPr>
        <p:spPr bwMode="auto">
          <a:xfrm>
            <a:off x="1905000" y="4267200"/>
            <a:ext cx="381000" cy="3810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3" name="Line 9"/>
          <p:cNvSpPr>
            <a:spLocks noChangeShapeType="1"/>
          </p:cNvSpPr>
          <p:nvPr/>
        </p:nvSpPr>
        <p:spPr bwMode="auto">
          <a:xfrm flipH="1">
            <a:off x="1905000" y="4267200"/>
            <a:ext cx="152400" cy="381000"/>
          </a:xfrm>
          <a:prstGeom prst="line">
            <a:avLst/>
          </a:prstGeom>
          <a:noFill/>
          <a:ln w="9525">
            <a:solidFill>
              <a:srgbClr val="FF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4" name="Line 10"/>
          <p:cNvSpPr>
            <a:spLocks noChangeShapeType="1"/>
          </p:cNvSpPr>
          <p:nvPr/>
        </p:nvSpPr>
        <p:spPr bwMode="auto">
          <a:xfrm flipH="1">
            <a:off x="2057400" y="4267200"/>
            <a:ext cx="533400" cy="381000"/>
          </a:xfrm>
          <a:prstGeom prst="line">
            <a:avLst/>
          </a:prstGeom>
          <a:noFill/>
          <a:ln w="9525">
            <a:solidFill>
              <a:srgbClr val="0000FF"/>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5" name="Line 11"/>
          <p:cNvSpPr>
            <a:spLocks noChangeShapeType="1"/>
          </p:cNvSpPr>
          <p:nvPr/>
        </p:nvSpPr>
        <p:spPr bwMode="auto">
          <a:xfrm flipH="1">
            <a:off x="2209800" y="4191000"/>
            <a:ext cx="762000" cy="457200"/>
          </a:xfrm>
          <a:prstGeom prst="line">
            <a:avLst/>
          </a:prstGeom>
          <a:noFill/>
          <a:ln w="9525">
            <a:solidFill>
              <a:srgbClr val="80008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6" name="Line 12"/>
          <p:cNvSpPr>
            <a:spLocks noChangeShapeType="1"/>
          </p:cNvSpPr>
          <p:nvPr/>
        </p:nvSpPr>
        <p:spPr bwMode="auto">
          <a:xfrm>
            <a:off x="2209800" y="4267200"/>
            <a:ext cx="228600" cy="381000"/>
          </a:xfrm>
          <a:prstGeom prst="line">
            <a:avLst/>
          </a:prstGeom>
          <a:noFill/>
          <a:ln w="9525">
            <a:solidFill>
              <a:srgbClr val="00FF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7" name="Line 13"/>
          <p:cNvSpPr>
            <a:spLocks noChangeShapeType="1"/>
          </p:cNvSpPr>
          <p:nvPr/>
        </p:nvSpPr>
        <p:spPr bwMode="auto">
          <a:xfrm flipH="1">
            <a:off x="2590800" y="4267200"/>
            <a:ext cx="304800" cy="381000"/>
          </a:xfrm>
          <a:prstGeom prst="line">
            <a:avLst/>
          </a:prstGeom>
          <a:noFill/>
          <a:ln w="9525">
            <a:solidFill>
              <a:schemeClr val="hlink"/>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8" name="Line 14"/>
          <p:cNvSpPr>
            <a:spLocks noChangeShapeType="1"/>
          </p:cNvSpPr>
          <p:nvPr/>
        </p:nvSpPr>
        <p:spPr bwMode="auto">
          <a:xfrm>
            <a:off x="2362200" y="4267200"/>
            <a:ext cx="381000" cy="457200"/>
          </a:xfrm>
          <a:prstGeom prst="line">
            <a:avLst/>
          </a:prstGeom>
          <a:noFill/>
          <a:ln w="9525">
            <a:solidFill>
              <a:schemeClr val="hlink"/>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9" name="Line 15"/>
          <p:cNvSpPr>
            <a:spLocks noChangeShapeType="1"/>
          </p:cNvSpPr>
          <p:nvPr/>
        </p:nvSpPr>
        <p:spPr bwMode="auto">
          <a:xfrm>
            <a:off x="2514600" y="4267200"/>
            <a:ext cx="381000" cy="4572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2000" name="Line 16"/>
          <p:cNvSpPr>
            <a:spLocks noChangeShapeType="1"/>
          </p:cNvSpPr>
          <p:nvPr/>
        </p:nvSpPr>
        <p:spPr bwMode="auto">
          <a:xfrm>
            <a:off x="2743200" y="4267200"/>
            <a:ext cx="304800" cy="4572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Tree>
    <p:extLst>
      <p:ext uri="{BB962C8B-B14F-4D97-AF65-F5344CB8AC3E}">
        <p14:creationId xmlns:p14="http://schemas.microsoft.com/office/powerpoint/2010/main" val="3710237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Text Box 3"/>
          <p:cNvSpPr txBox="1">
            <a:spLocks noChangeArrowheads="1"/>
          </p:cNvSpPr>
          <p:nvPr/>
        </p:nvSpPr>
        <p:spPr bwMode="auto">
          <a:xfrm>
            <a:off x="1524000" y="762000"/>
            <a:ext cx="9144000" cy="15696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sz="2400">
                <a:solidFill>
                  <a:srgbClr val="FF0000"/>
                </a:solidFill>
              </a:rPr>
              <a:t>• </a:t>
            </a:r>
            <a:r>
              <a:rPr lang="en-GB" sz="2400"/>
              <a:t>Constructs a new multiple alignment at random from the real alignment, with the same size. Note that the same column can be sampled more than once, and consequently some columns are not sampled.</a:t>
            </a:r>
            <a:endParaRPr lang="en-GB" sz="2400" b="1">
              <a:latin typeface="Courier" charset="0"/>
            </a:endParaRPr>
          </a:p>
        </p:txBody>
      </p:sp>
      <p:sp>
        <p:nvSpPr>
          <p:cNvPr id="41989" name="Text Box 5"/>
          <p:cNvSpPr txBox="1">
            <a:spLocks noChangeArrowheads="1"/>
          </p:cNvSpPr>
          <p:nvPr/>
        </p:nvSpPr>
        <p:spPr bwMode="auto">
          <a:xfrm>
            <a:off x="1752600" y="2286001"/>
            <a:ext cx="1600200" cy="2017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b="1" dirty="0">
                <a:latin typeface="Courier" charset="0"/>
              </a:rPr>
              <a:t>A</a:t>
            </a:r>
            <a:r>
              <a:rPr lang="en-GB" b="1" dirty="0">
                <a:solidFill>
                  <a:srgbClr val="FF0000"/>
                </a:solidFill>
                <a:latin typeface="Courier" charset="0"/>
              </a:rPr>
              <a:t>T</a:t>
            </a:r>
            <a:r>
              <a:rPr lang="en-GB" b="1" dirty="0">
                <a:solidFill>
                  <a:srgbClr val="00FF00"/>
                </a:solidFill>
                <a:latin typeface="Courier" charset="0"/>
              </a:rPr>
              <a:t>A</a:t>
            </a:r>
            <a:r>
              <a:rPr lang="en-GB" b="1" dirty="0">
                <a:solidFill>
                  <a:schemeClr val="hlink"/>
                </a:solidFill>
                <a:latin typeface="Courier" charset="0"/>
              </a:rPr>
              <a:t>G</a:t>
            </a:r>
            <a:r>
              <a:rPr lang="en-GB" b="1" dirty="0">
                <a:latin typeface="Courier" charset="0"/>
              </a:rPr>
              <a:t>C</a:t>
            </a:r>
            <a:r>
              <a:rPr lang="en-GB" b="1" dirty="0">
                <a:solidFill>
                  <a:srgbClr val="0000FF"/>
                </a:solidFill>
                <a:latin typeface="Courier" charset="0"/>
              </a:rPr>
              <a:t>C</a:t>
            </a:r>
            <a:r>
              <a:rPr lang="en-GB" b="1" dirty="0">
                <a:latin typeface="Courier" charset="0"/>
              </a:rPr>
              <a:t>A</a:t>
            </a:r>
            <a:r>
              <a:rPr lang="en-GB" b="1" dirty="0">
                <a:solidFill>
                  <a:schemeClr val="hlink"/>
                </a:solidFill>
                <a:latin typeface="Courier" charset="0"/>
              </a:rPr>
              <a:t>T</a:t>
            </a:r>
            <a:r>
              <a:rPr lang="en-GB" b="1" dirty="0">
                <a:solidFill>
                  <a:srgbClr val="800080"/>
                </a:solidFill>
                <a:latin typeface="Courier" charset="0"/>
              </a:rPr>
              <a:t>A</a:t>
            </a:r>
            <a:endParaRPr lang="en-GB" b="1" dirty="0">
              <a:latin typeface="Courier" charset="0"/>
            </a:endParaRPr>
          </a:p>
          <a:p>
            <a:pPr>
              <a:spcBef>
                <a:spcPct val="50000"/>
              </a:spcBef>
            </a:pPr>
            <a:r>
              <a:rPr lang="en-GB" b="1" dirty="0">
                <a:latin typeface="Courier" charset="0"/>
              </a:rPr>
              <a:t>A</a:t>
            </a:r>
            <a:r>
              <a:rPr lang="en-GB" b="1" dirty="0">
                <a:solidFill>
                  <a:srgbClr val="FF0000"/>
                </a:solidFill>
                <a:latin typeface="Courier" charset="0"/>
              </a:rPr>
              <a:t>T</a:t>
            </a:r>
            <a:r>
              <a:rPr lang="en-GB" b="1" dirty="0">
                <a:solidFill>
                  <a:srgbClr val="00FF00"/>
                </a:solidFill>
                <a:latin typeface="Courier" charset="0"/>
              </a:rPr>
              <a:t>A</a:t>
            </a:r>
            <a:r>
              <a:rPr lang="en-GB" b="1" dirty="0">
                <a:solidFill>
                  <a:schemeClr val="hlink"/>
                </a:solidFill>
                <a:latin typeface="Courier" charset="0"/>
              </a:rPr>
              <a:t>C</a:t>
            </a:r>
            <a:r>
              <a:rPr lang="en-GB" b="1" dirty="0">
                <a:latin typeface="Courier" charset="0"/>
              </a:rPr>
              <a:t>C</a:t>
            </a:r>
            <a:r>
              <a:rPr lang="en-GB" b="1" dirty="0">
                <a:solidFill>
                  <a:srgbClr val="0000FF"/>
                </a:solidFill>
                <a:latin typeface="Courier" charset="0"/>
              </a:rPr>
              <a:t>C</a:t>
            </a:r>
            <a:r>
              <a:rPr lang="en-GB" b="1" dirty="0">
                <a:latin typeface="Courier" charset="0"/>
              </a:rPr>
              <a:t>A</a:t>
            </a:r>
            <a:r>
              <a:rPr lang="en-GB" b="1" dirty="0">
                <a:solidFill>
                  <a:schemeClr val="hlink"/>
                </a:solidFill>
                <a:latin typeface="Courier" charset="0"/>
              </a:rPr>
              <a:t>T</a:t>
            </a:r>
            <a:r>
              <a:rPr lang="en-GB" b="1" dirty="0">
                <a:solidFill>
                  <a:srgbClr val="800080"/>
                </a:solidFill>
                <a:latin typeface="Courier" charset="0"/>
              </a:rPr>
              <a:t>G</a:t>
            </a:r>
            <a:endParaRPr lang="en-GB" b="1" dirty="0">
              <a:latin typeface="Courier" charset="0"/>
            </a:endParaRPr>
          </a:p>
          <a:p>
            <a:pPr>
              <a:spcBef>
                <a:spcPct val="50000"/>
              </a:spcBef>
            </a:pPr>
            <a:r>
              <a:rPr lang="en-GB" b="1" dirty="0">
                <a:latin typeface="Courier" charset="0"/>
              </a:rPr>
              <a:t>A</a:t>
            </a:r>
            <a:r>
              <a:rPr lang="en-GB" b="1" dirty="0">
                <a:solidFill>
                  <a:srgbClr val="FF0000"/>
                </a:solidFill>
                <a:latin typeface="Courier" charset="0"/>
              </a:rPr>
              <a:t>T</a:t>
            </a:r>
            <a:r>
              <a:rPr lang="en-GB" b="1" dirty="0">
                <a:solidFill>
                  <a:srgbClr val="00FF00"/>
                </a:solidFill>
                <a:latin typeface="Courier" charset="0"/>
              </a:rPr>
              <a:t>A</a:t>
            </a:r>
            <a:r>
              <a:rPr lang="en-GB" b="1" dirty="0">
                <a:solidFill>
                  <a:schemeClr val="hlink"/>
                </a:solidFill>
                <a:latin typeface="Courier" charset="0"/>
              </a:rPr>
              <a:t>C</a:t>
            </a:r>
            <a:r>
              <a:rPr lang="en-GB" b="1" dirty="0">
                <a:latin typeface="Courier" charset="0"/>
              </a:rPr>
              <a:t>C</a:t>
            </a:r>
            <a:r>
              <a:rPr lang="en-GB" b="1" dirty="0">
                <a:solidFill>
                  <a:srgbClr val="0000FF"/>
                </a:solidFill>
                <a:latin typeface="Courier" charset="0"/>
              </a:rPr>
              <a:t>C</a:t>
            </a:r>
            <a:r>
              <a:rPr lang="en-GB" b="1" dirty="0">
                <a:latin typeface="Courier" charset="0"/>
              </a:rPr>
              <a:t>A</a:t>
            </a:r>
            <a:r>
              <a:rPr lang="en-GB" b="1" dirty="0">
                <a:solidFill>
                  <a:schemeClr val="hlink"/>
                </a:solidFill>
                <a:latin typeface="Courier" charset="0"/>
              </a:rPr>
              <a:t>T</a:t>
            </a:r>
            <a:r>
              <a:rPr lang="en-GB" b="1" dirty="0">
                <a:solidFill>
                  <a:srgbClr val="800080"/>
                </a:solidFill>
                <a:latin typeface="Courier" charset="0"/>
              </a:rPr>
              <a:t>A</a:t>
            </a:r>
            <a:endParaRPr lang="en-GB" b="1" dirty="0">
              <a:latin typeface="Courier" charset="0"/>
            </a:endParaRPr>
          </a:p>
          <a:p>
            <a:pPr>
              <a:spcBef>
                <a:spcPct val="50000"/>
              </a:spcBef>
            </a:pPr>
            <a:r>
              <a:rPr lang="en-GB" b="1" dirty="0">
                <a:latin typeface="Courier" charset="0"/>
              </a:rPr>
              <a:t>A</a:t>
            </a:r>
            <a:r>
              <a:rPr lang="en-GB" b="1" dirty="0">
                <a:solidFill>
                  <a:srgbClr val="FF0000"/>
                </a:solidFill>
                <a:latin typeface="Courier" charset="0"/>
              </a:rPr>
              <a:t>T</a:t>
            </a:r>
            <a:r>
              <a:rPr lang="en-GB" b="1" dirty="0">
                <a:solidFill>
                  <a:srgbClr val="00FF00"/>
                </a:solidFill>
                <a:latin typeface="Courier" charset="0"/>
              </a:rPr>
              <a:t>A</a:t>
            </a:r>
            <a:r>
              <a:rPr lang="en-GB" b="1" dirty="0">
                <a:solidFill>
                  <a:schemeClr val="hlink"/>
                </a:solidFill>
                <a:latin typeface="Courier" charset="0"/>
              </a:rPr>
              <a:t>G</a:t>
            </a:r>
            <a:r>
              <a:rPr lang="en-GB" b="1" dirty="0">
                <a:latin typeface="Courier" charset="0"/>
              </a:rPr>
              <a:t>C</a:t>
            </a:r>
            <a:r>
              <a:rPr lang="en-GB" b="1" dirty="0">
                <a:solidFill>
                  <a:srgbClr val="0000FF"/>
                </a:solidFill>
                <a:latin typeface="Courier" charset="0"/>
              </a:rPr>
              <a:t>C</a:t>
            </a:r>
            <a:r>
              <a:rPr lang="en-GB" b="1" dirty="0">
                <a:latin typeface="Courier" charset="0"/>
              </a:rPr>
              <a:t>A</a:t>
            </a:r>
            <a:r>
              <a:rPr lang="en-GB" b="1" dirty="0">
                <a:solidFill>
                  <a:schemeClr val="hlink"/>
                </a:solidFill>
                <a:latin typeface="Courier" charset="0"/>
              </a:rPr>
              <a:t>T</a:t>
            </a:r>
            <a:r>
              <a:rPr lang="en-GB" b="1" dirty="0">
                <a:solidFill>
                  <a:srgbClr val="800080"/>
                </a:solidFill>
                <a:latin typeface="Courier" charset="0"/>
              </a:rPr>
              <a:t>A</a:t>
            </a:r>
            <a:endParaRPr lang="en-GB" b="1" dirty="0">
              <a:latin typeface="Courier" charset="0"/>
            </a:endParaRPr>
          </a:p>
          <a:p>
            <a:pPr>
              <a:spcBef>
                <a:spcPct val="50000"/>
              </a:spcBef>
            </a:pPr>
            <a:r>
              <a:rPr lang="en-GB" b="1" dirty="0">
                <a:latin typeface="Courier" charset="0"/>
              </a:rPr>
              <a:t>A</a:t>
            </a:r>
            <a:r>
              <a:rPr lang="en-GB" b="1" dirty="0">
                <a:solidFill>
                  <a:srgbClr val="FF0000"/>
                </a:solidFill>
                <a:latin typeface="Courier" charset="0"/>
              </a:rPr>
              <a:t>T</a:t>
            </a:r>
            <a:r>
              <a:rPr lang="en-GB" b="1" dirty="0">
                <a:solidFill>
                  <a:srgbClr val="00FF00"/>
                </a:solidFill>
                <a:latin typeface="Courier" charset="0"/>
              </a:rPr>
              <a:t>C</a:t>
            </a:r>
            <a:r>
              <a:rPr lang="en-GB" b="1" dirty="0">
                <a:solidFill>
                  <a:schemeClr val="hlink"/>
                </a:solidFill>
                <a:latin typeface="Courier" charset="0"/>
              </a:rPr>
              <a:t>C</a:t>
            </a:r>
            <a:r>
              <a:rPr lang="en-GB" b="1" dirty="0">
                <a:latin typeface="Courier" charset="0"/>
              </a:rPr>
              <a:t>C</a:t>
            </a:r>
            <a:r>
              <a:rPr lang="en-GB" b="1" dirty="0">
                <a:solidFill>
                  <a:srgbClr val="0000FF"/>
                </a:solidFill>
                <a:latin typeface="Courier" charset="0"/>
              </a:rPr>
              <a:t>C</a:t>
            </a:r>
            <a:r>
              <a:rPr lang="en-GB" b="1" dirty="0">
                <a:latin typeface="Courier" charset="0"/>
              </a:rPr>
              <a:t>C</a:t>
            </a:r>
            <a:r>
              <a:rPr lang="en-GB" b="1" dirty="0">
                <a:solidFill>
                  <a:schemeClr val="hlink"/>
                </a:solidFill>
                <a:latin typeface="Courier" charset="0"/>
              </a:rPr>
              <a:t>A</a:t>
            </a:r>
            <a:r>
              <a:rPr lang="en-GB" b="1" dirty="0">
                <a:solidFill>
                  <a:srgbClr val="800080"/>
                </a:solidFill>
                <a:latin typeface="Courier" charset="0"/>
              </a:rPr>
              <a:t>T</a:t>
            </a:r>
            <a:endParaRPr lang="en-GB" dirty="0"/>
          </a:p>
        </p:txBody>
      </p:sp>
      <p:sp>
        <p:nvSpPr>
          <p:cNvPr id="41991" name="Text Box 7"/>
          <p:cNvSpPr txBox="1">
            <a:spLocks noChangeArrowheads="1"/>
          </p:cNvSpPr>
          <p:nvPr/>
        </p:nvSpPr>
        <p:spPr bwMode="auto">
          <a:xfrm>
            <a:off x="1752600" y="4611688"/>
            <a:ext cx="1524000" cy="2017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TG</a:t>
            </a:r>
            <a:r>
              <a:rPr lang="en-GB" b="1" dirty="0">
                <a:latin typeface="Courier" charset="0"/>
              </a:rPr>
              <a:t>CA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G</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TC</a:t>
            </a:r>
            <a:r>
              <a:rPr lang="en-GB" b="1" dirty="0">
                <a:latin typeface="Courier" charset="0"/>
              </a:rPr>
              <a:t>CA</a:t>
            </a:r>
            <a:endParaRPr lang="en-GB" b="1" dirty="0">
              <a:solidFill>
                <a:srgbClr val="00FF00"/>
              </a:solidFill>
              <a:latin typeface="Courier" charset="0"/>
            </a:endParaRP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TC</a:t>
            </a:r>
            <a:r>
              <a:rPr lang="en-GB" b="1" dirty="0">
                <a:latin typeface="Courier" charset="0"/>
              </a:rPr>
              <a:t>CA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TG</a:t>
            </a:r>
            <a:r>
              <a:rPr lang="en-GB" b="1" dirty="0">
                <a:latin typeface="Courier" charset="0"/>
              </a:rPr>
              <a:t>CA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t>
            </a:r>
            <a:r>
              <a:rPr lang="en-GB" b="1" dirty="0">
                <a:latin typeface="Courier" charset="0"/>
              </a:rPr>
              <a:t>A</a:t>
            </a:r>
            <a:r>
              <a:rPr lang="en-GB" b="1" dirty="0">
                <a:solidFill>
                  <a:srgbClr val="00FF00"/>
                </a:solidFill>
                <a:latin typeface="Courier" charset="0"/>
              </a:rPr>
              <a:t>C</a:t>
            </a:r>
            <a:r>
              <a:rPr lang="en-GB" b="1" dirty="0">
                <a:solidFill>
                  <a:schemeClr val="hlink"/>
                </a:solidFill>
                <a:latin typeface="Courier" charset="0"/>
              </a:rPr>
              <a:t>AC</a:t>
            </a:r>
            <a:r>
              <a:rPr lang="en-GB" b="1" dirty="0">
                <a:latin typeface="Courier" charset="0"/>
              </a:rPr>
              <a:t>CC</a:t>
            </a:r>
          </a:p>
        </p:txBody>
      </p:sp>
      <p:sp>
        <p:nvSpPr>
          <p:cNvPr id="41992" name="Line 8"/>
          <p:cNvSpPr>
            <a:spLocks noChangeShapeType="1"/>
          </p:cNvSpPr>
          <p:nvPr/>
        </p:nvSpPr>
        <p:spPr bwMode="auto">
          <a:xfrm>
            <a:off x="1905000" y="4267200"/>
            <a:ext cx="381000" cy="3810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3" name="Line 9"/>
          <p:cNvSpPr>
            <a:spLocks noChangeShapeType="1"/>
          </p:cNvSpPr>
          <p:nvPr/>
        </p:nvSpPr>
        <p:spPr bwMode="auto">
          <a:xfrm flipH="1">
            <a:off x="1905000" y="4267200"/>
            <a:ext cx="152400" cy="381000"/>
          </a:xfrm>
          <a:prstGeom prst="line">
            <a:avLst/>
          </a:prstGeom>
          <a:noFill/>
          <a:ln w="9525">
            <a:solidFill>
              <a:srgbClr val="FF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4" name="Line 10"/>
          <p:cNvSpPr>
            <a:spLocks noChangeShapeType="1"/>
          </p:cNvSpPr>
          <p:nvPr/>
        </p:nvSpPr>
        <p:spPr bwMode="auto">
          <a:xfrm flipH="1">
            <a:off x="2057400" y="4267200"/>
            <a:ext cx="533400" cy="381000"/>
          </a:xfrm>
          <a:prstGeom prst="line">
            <a:avLst/>
          </a:prstGeom>
          <a:noFill/>
          <a:ln w="9525">
            <a:solidFill>
              <a:srgbClr val="0000FF"/>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5" name="Line 11"/>
          <p:cNvSpPr>
            <a:spLocks noChangeShapeType="1"/>
          </p:cNvSpPr>
          <p:nvPr/>
        </p:nvSpPr>
        <p:spPr bwMode="auto">
          <a:xfrm flipH="1">
            <a:off x="2209800" y="4191000"/>
            <a:ext cx="762000" cy="457200"/>
          </a:xfrm>
          <a:prstGeom prst="line">
            <a:avLst/>
          </a:prstGeom>
          <a:noFill/>
          <a:ln w="9525">
            <a:solidFill>
              <a:srgbClr val="80008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6" name="Line 12"/>
          <p:cNvSpPr>
            <a:spLocks noChangeShapeType="1"/>
          </p:cNvSpPr>
          <p:nvPr/>
        </p:nvSpPr>
        <p:spPr bwMode="auto">
          <a:xfrm>
            <a:off x="2209800" y="4267200"/>
            <a:ext cx="228600" cy="381000"/>
          </a:xfrm>
          <a:prstGeom prst="line">
            <a:avLst/>
          </a:prstGeom>
          <a:noFill/>
          <a:ln w="9525">
            <a:solidFill>
              <a:srgbClr val="00FF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7" name="Line 13"/>
          <p:cNvSpPr>
            <a:spLocks noChangeShapeType="1"/>
          </p:cNvSpPr>
          <p:nvPr/>
        </p:nvSpPr>
        <p:spPr bwMode="auto">
          <a:xfrm flipH="1">
            <a:off x="2590800" y="4267200"/>
            <a:ext cx="304800" cy="381000"/>
          </a:xfrm>
          <a:prstGeom prst="line">
            <a:avLst/>
          </a:prstGeom>
          <a:noFill/>
          <a:ln w="9525">
            <a:solidFill>
              <a:schemeClr val="hlink"/>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8" name="Line 14"/>
          <p:cNvSpPr>
            <a:spLocks noChangeShapeType="1"/>
          </p:cNvSpPr>
          <p:nvPr/>
        </p:nvSpPr>
        <p:spPr bwMode="auto">
          <a:xfrm>
            <a:off x="2362200" y="4267200"/>
            <a:ext cx="381000" cy="457200"/>
          </a:xfrm>
          <a:prstGeom prst="line">
            <a:avLst/>
          </a:prstGeom>
          <a:noFill/>
          <a:ln w="9525">
            <a:solidFill>
              <a:schemeClr val="hlink"/>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999" name="Line 15"/>
          <p:cNvSpPr>
            <a:spLocks noChangeShapeType="1"/>
          </p:cNvSpPr>
          <p:nvPr/>
        </p:nvSpPr>
        <p:spPr bwMode="auto">
          <a:xfrm>
            <a:off x="2514600" y="4267200"/>
            <a:ext cx="381000" cy="4572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2000" name="Line 16"/>
          <p:cNvSpPr>
            <a:spLocks noChangeShapeType="1"/>
          </p:cNvSpPr>
          <p:nvPr/>
        </p:nvSpPr>
        <p:spPr bwMode="auto">
          <a:xfrm>
            <a:off x="2743200" y="4267200"/>
            <a:ext cx="304800" cy="4572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5" name="Text Box 7"/>
          <p:cNvSpPr txBox="1">
            <a:spLocks noChangeArrowheads="1"/>
          </p:cNvSpPr>
          <p:nvPr/>
        </p:nvSpPr>
        <p:spPr bwMode="auto">
          <a:xfrm>
            <a:off x="3861166" y="4651405"/>
            <a:ext cx="1524000" cy="2017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00FF00"/>
                </a:solidFill>
                <a:latin typeface="Courier" charset="0"/>
              </a:rPr>
              <a:t>AAA</a:t>
            </a:r>
            <a:r>
              <a:rPr lang="en-GB" b="1" dirty="0">
                <a:solidFill>
                  <a:schemeClr val="hlink"/>
                </a:solidFill>
                <a:latin typeface="Courier" charset="0"/>
              </a:rPr>
              <a:t>TG</a:t>
            </a:r>
            <a:r>
              <a:rPr lang="en-GB" b="1" dirty="0">
                <a:latin typeface="Courier" charset="0"/>
              </a:rPr>
              <a:t>CA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00FF00"/>
                </a:solidFill>
                <a:latin typeface="Courier" charset="0"/>
              </a:rPr>
              <a:t>AAA</a:t>
            </a:r>
            <a:r>
              <a:rPr lang="en-GB" b="1" dirty="0">
                <a:solidFill>
                  <a:schemeClr val="hlink"/>
                </a:solidFill>
                <a:latin typeface="Courier" charset="0"/>
              </a:rPr>
              <a:t>TC</a:t>
            </a:r>
            <a:r>
              <a:rPr lang="en-GB" b="1" dirty="0">
                <a:latin typeface="Courier" charset="0"/>
              </a:rPr>
              <a:t>CA</a:t>
            </a:r>
            <a:endParaRPr lang="en-GB" b="1" dirty="0">
              <a:solidFill>
                <a:srgbClr val="00FF00"/>
              </a:solidFill>
              <a:latin typeface="Courier" charset="0"/>
            </a:endParaRP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00FF00"/>
                </a:solidFill>
                <a:latin typeface="Courier" charset="0"/>
              </a:rPr>
              <a:t>AAA</a:t>
            </a:r>
            <a:r>
              <a:rPr lang="en-GB" b="1" dirty="0">
                <a:solidFill>
                  <a:schemeClr val="hlink"/>
                </a:solidFill>
                <a:latin typeface="Courier" charset="0"/>
              </a:rPr>
              <a:t>TC</a:t>
            </a:r>
            <a:r>
              <a:rPr lang="en-GB" b="1" dirty="0">
                <a:latin typeface="Courier" charset="0"/>
              </a:rPr>
              <a:t>CA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00FF00"/>
                </a:solidFill>
                <a:latin typeface="Courier" charset="0"/>
              </a:rPr>
              <a:t>AAA</a:t>
            </a:r>
            <a:r>
              <a:rPr lang="en-GB" b="1" dirty="0">
                <a:solidFill>
                  <a:schemeClr val="hlink"/>
                </a:solidFill>
                <a:latin typeface="Courier" charset="0"/>
              </a:rPr>
              <a:t>TG</a:t>
            </a:r>
            <a:r>
              <a:rPr lang="en-GB" b="1" dirty="0">
                <a:latin typeface="Courier" charset="0"/>
              </a:rPr>
              <a:t>CA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00FF00"/>
                </a:solidFill>
                <a:latin typeface="Courier" charset="0"/>
              </a:rPr>
              <a:t>AAC</a:t>
            </a:r>
            <a:r>
              <a:rPr lang="en-GB" b="1" dirty="0">
                <a:solidFill>
                  <a:schemeClr val="hlink"/>
                </a:solidFill>
                <a:latin typeface="Courier" charset="0"/>
              </a:rPr>
              <a:t>AC</a:t>
            </a:r>
            <a:r>
              <a:rPr lang="en-GB" b="1" dirty="0">
                <a:latin typeface="Courier" charset="0"/>
              </a:rPr>
              <a:t>CC</a:t>
            </a:r>
          </a:p>
        </p:txBody>
      </p:sp>
      <p:sp>
        <p:nvSpPr>
          <p:cNvPr id="16" name="Text Box 7"/>
          <p:cNvSpPr txBox="1">
            <a:spLocks noChangeArrowheads="1"/>
          </p:cNvSpPr>
          <p:nvPr/>
        </p:nvSpPr>
        <p:spPr bwMode="auto">
          <a:xfrm>
            <a:off x="6007117" y="4651405"/>
            <a:ext cx="1524000" cy="2017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a:t>
            </a:r>
            <a:r>
              <a:rPr lang="en-GB" b="1" dirty="0">
                <a:solidFill>
                  <a:srgbClr val="00FF00"/>
                </a:solidFill>
                <a:latin typeface="Courier" charset="0"/>
              </a:rPr>
              <a:t>A</a:t>
            </a:r>
            <a:r>
              <a:rPr lang="en-GB" b="1" dirty="0">
                <a:solidFill>
                  <a:schemeClr val="hlink"/>
                </a:solidFill>
                <a:latin typeface="Courier" charset="0"/>
              </a:rPr>
              <a:t>TG</a:t>
            </a:r>
            <a:r>
              <a:rPr lang="en-GB" b="1" dirty="0">
                <a:latin typeface="Courier" charset="0"/>
              </a:rPr>
              <a:t>AA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GG</a:t>
            </a:r>
            <a:r>
              <a:rPr lang="en-GB" b="1" dirty="0">
                <a:solidFill>
                  <a:srgbClr val="00FF00"/>
                </a:solidFill>
                <a:latin typeface="Courier" charset="0"/>
              </a:rPr>
              <a:t>A</a:t>
            </a:r>
            <a:r>
              <a:rPr lang="en-GB" b="1" dirty="0">
                <a:solidFill>
                  <a:schemeClr val="hlink"/>
                </a:solidFill>
                <a:latin typeface="Courier" charset="0"/>
              </a:rPr>
              <a:t>TC</a:t>
            </a:r>
            <a:r>
              <a:rPr lang="en-GB" b="1" dirty="0">
                <a:latin typeface="Courier" charset="0"/>
              </a:rPr>
              <a:t>AA</a:t>
            </a:r>
            <a:endParaRPr lang="en-GB" b="1" dirty="0">
              <a:solidFill>
                <a:srgbClr val="00FF00"/>
              </a:solidFill>
              <a:latin typeface="Courier" charset="0"/>
            </a:endParaRP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a:t>
            </a:r>
            <a:r>
              <a:rPr lang="en-GB" b="1" dirty="0">
                <a:solidFill>
                  <a:srgbClr val="00FF00"/>
                </a:solidFill>
                <a:latin typeface="Courier" charset="0"/>
              </a:rPr>
              <a:t>A</a:t>
            </a:r>
            <a:r>
              <a:rPr lang="en-GB" b="1" dirty="0">
                <a:solidFill>
                  <a:schemeClr val="hlink"/>
                </a:solidFill>
                <a:latin typeface="Courier" charset="0"/>
              </a:rPr>
              <a:t>TC</a:t>
            </a:r>
            <a:r>
              <a:rPr lang="en-GB" b="1" dirty="0">
                <a:latin typeface="Courier" charset="0"/>
              </a:rPr>
              <a:t>AA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a:t>
            </a:r>
            <a:r>
              <a:rPr lang="en-GB" b="1" dirty="0">
                <a:solidFill>
                  <a:srgbClr val="00FF00"/>
                </a:solidFill>
                <a:latin typeface="Courier" charset="0"/>
              </a:rPr>
              <a:t>A</a:t>
            </a:r>
            <a:r>
              <a:rPr lang="en-GB" b="1" dirty="0">
                <a:solidFill>
                  <a:schemeClr val="hlink"/>
                </a:solidFill>
                <a:latin typeface="Courier" charset="0"/>
              </a:rPr>
              <a:t>TG</a:t>
            </a:r>
            <a:r>
              <a:rPr lang="en-GB" b="1" dirty="0">
                <a:latin typeface="Courier" charset="0"/>
              </a:rPr>
              <a:t>AA</a:t>
            </a:r>
          </a:p>
          <a:p>
            <a:pPr>
              <a:spcBef>
                <a:spcPct val="50000"/>
              </a:spcBef>
            </a:pPr>
            <a:r>
              <a:rPr lang="en-GB" b="1" dirty="0">
                <a:solidFill>
                  <a:srgbClr val="FF0000"/>
                </a:solidFill>
                <a:latin typeface="Courier" charset="0"/>
              </a:rPr>
              <a:t>T</a:t>
            </a:r>
            <a:r>
              <a:rPr lang="en-GB" b="1" dirty="0">
                <a:solidFill>
                  <a:srgbClr val="0000FF"/>
                </a:solidFill>
                <a:latin typeface="Courier" charset="0"/>
              </a:rPr>
              <a:t>C</a:t>
            </a:r>
            <a:r>
              <a:rPr lang="en-GB" b="1" dirty="0">
                <a:solidFill>
                  <a:srgbClr val="800080"/>
                </a:solidFill>
                <a:latin typeface="Courier" charset="0"/>
              </a:rPr>
              <a:t>AA</a:t>
            </a:r>
            <a:r>
              <a:rPr lang="en-GB" b="1" dirty="0">
                <a:solidFill>
                  <a:srgbClr val="00FF00"/>
                </a:solidFill>
                <a:latin typeface="Courier" charset="0"/>
              </a:rPr>
              <a:t>C</a:t>
            </a:r>
            <a:r>
              <a:rPr lang="en-GB" b="1" dirty="0">
                <a:solidFill>
                  <a:schemeClr val="hlink"/>
                </a:solidFill>
                <a:latin typeface="Courier" charset="0"/>
              </a:rPr>
              <a:t>AC</a:t>
            </a:r>
            <a:r>
              <a:rPr lang="en-GB" b="1" dirty="0">
                <a:latin typeface="Courier" charset="0"/>
              </a:rPr>
              <a:t>CC</a:t>
            </a:r>
          </a:p>
        </p:txBody>
      </p:sp>
      <p:sp>
        <p:nvSpPr>
          <p:cNvPr id="17" name="Text Box 7"/>
          <p:cNvSpPr txBox="1">
            <a:spLocks noChangeArrowheads="1"/>
          </p:cNvSpPr>
          <p:nvPr/>
        </p:nvSpPr>
        <p:spPr bwMode="auto">
          <a:xfrm>
            <a:off x="8101895" y="4651405"/>
            <a:ext cx="1524000" cy="2017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b="1" dirty="0">
                <a:latin typeface="Courier" charset="0"/>
              </a:rPr>
              <a:t>A</a:t>
            </a:r>
            <a:r>
              <a:rPr lang="en-GB" b="1" dirty="0">
                <a:solidFill>
                  <a:srgbClr val="0000FF"/>
                </a:solidFill>
                <a:latin typeface="Courier" charset="0"/>
              </a:rPr>
              <a:t>CC</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a:t>
            </a:r>
            <a:r>
              <a:rPr lang="en-GB" b="1" dirty="0">
                <a:solidFill>
                  <a:srgbClr val="0000FF"/>
                </a:solidFill>
                <a:latin typeface="Courier" charset="0"/>
              </a:rPr>
              <a:t>C</a:t>
            </a:r>
            <a:r>
              <a:rPr lang="en-GB" b="1" dirty="0">
                <a:latin typeface="Courier" charset="0"/>
              </a:rPr>
              <a:t>CA</a:t>
            </a:r>
          </a:p>
          <a:p>
            <a:pPr>
              <a:spcBef>
                <a:spcPct val="50000"/>
              </a:spcBef>
            </a:pPr>
            <a:r>
              <a:rPr lang="en-GB" b="1" dirty="0">
                <a:latin typeface="Courier" charset="0"/>
              </a:rPr>
              <a:t>A</a:t>
            </a:r>
            <a:r>
              <a:rPr lang="en-GB" b="1" dirty="0">
                <a:solidFill>
                  <a:srgbClr val="0000FF"/>
                </a:solidFill>
                <a:latin typeface="Courier" charset="0"/>
              </a:rPr>
              <a:t>CC</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TC</a:t>
            </a:r>
            <a:r>
              <a:rPr lang="en-GB" b="1" dirty="0">
                <a:latin typeface="Courier" charset="0"/>
              </a:rPr>
              <a:t>CA</a:t>
            </a:r>
            <a:endParaRPr lang="en-GB" b="1" dirty="0">
              <a:solidFill>
                <a:srgbClr val="00FF00"/>
              </a:solidFill>
              <a:latin typeface="Courier" charset="0"/>
            </a:endParaRPr>
          </a:p>
          <a:p>
            <a:pPr>
              <a:spcBef>
                <a:spcPct val="50000"/>
              </a:spcBef>
            </a:pPr>
            <a:r>
              <a:rPr lang="en-GB" b="1" dirty="0">
                <a:latin typeface="Courier" charset="0"/>
              </a:rPr>
              <a:t>A</a:t>
            </a:r>
            <a:r>
              <a:rPr lang="en-GB" b="1" dirty="0">
                <a:solidFill>
                  <a:srgbClr val="0000FF"/>
                </a:solidFill>
                <a:latin typeface="Courier" charset="0"/>
              </a:rPr>
              <a:t>CC</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TC</a:t>
            </a:r>
            <a:r>
              <a:rPr lang="en-GB" b="1" dirty="0">
                <a:latin typeface="Courier" charset="0"/>
              </a:rPr>
              <a:t>CA</a:t>
            </a:r>
          </a:p>
          <a:p>
            <a:pPr>
              <a:spcBef>
                <a:spcPct val="50000"/>
              </a:spcBef>
            </a:pPr>
            <a:r>
              <a:rPr lang="en-GB" b="1" dirty="0">
                <a:latin typeface="Courier" charset="0"/>
              </a:rPr>
              <a:t>A</a:t>
            </a:r>
            <a:r>
              <a:rPr lang="en-GB" b="1" dirty="0">
                <a:solidFill>
                  <a:srgbClr val="0000FF"/>
                </a:solidFill>
                <a:latin typeface="Courier" charset="0"/>
              </a:rPr>
              <a:t>CC</a:t>
            </a:r>
            <a:r>
              <a:rPr lang="en-GB" b="1" dirty="0">
                <a:latin typeface="Courier" charset="0"/>
              </a:rPr>
              <a:t>A</a:t>
            </a:r>
            <a:r>
              <a:rPr lang="en-GB" b="1" dirty="0">
                <a:solidFill>
                  <a:srgbClr val="00FF00"/>
                </a:solidFill>
                <a:latin typeface="Courier" charset="0"/>
              </a:rPr>
              <a:t>A</a:t>
            </a:r>
            <a:r>
              <a:rPr lang="en-GB" b="1" dirty="0">
                <a:solidFill>
                  <a:schemeClr val="hlink"/>
                </a:solidFill>
                <a:latin typeface="Courier" charset="0"/>
              </a:rPr>
              <a:t>T</a:t>
            </a:r>
            <a:r>
              <a:rPr lang="en-GB" b="1" dirty="0">
                <a:solidFill>
                  <a:srgbClr val="0000FF"/>
                </a:solidFill>
                <a:latin typeface="Courier" charset="0"/>
              </a:rPr>
              <a:t>C</a:t>
            </a:r>
            <a:r>
              <a:rPr lang="en-GB" b="1" dirty="0">
                <a:latin typeface="Courier" charset="0"/>
              </a:rPr>
              <a:t>CA</a:t>
            </a:r>
          </a:p>
          <a:p>
            <a:pPr>
              <a:spcBef>
                <a:spcPct val="50000"/>
              </a:spcBef>
            </a:pPr>
            <a:r>
              <a:rPr lang="en-GB" b="1" dirty="0">
                <a:latin typeface="Courier" charset="0"/>
              </a:rPr>
              <a:t>C</a:t>
            </a:r>
            <a:r>
              <a:rPr lang="en-GB" b="1" dirty="0">
                <a:solidFill>
                  <a:srgbClr val="0000FF"/>
                </a:solidFill>
                <a:latin typeface="Courier" charset="0"/>
              </a:rPr>
              <a:t>CC</a:t>
            </a:r>
            <a:r>
              <a:rPr lang="en-GB" b="1" dirty="0">
                <a:latin typeface="Courier" charset="0"/>
              </a:rPr>
              <a:t>A</a:t>
            </a:r>
            <a:r>
              <a:rPr lang="en-GB" b="1" dirty="0">
                <a:solidFill>
                  <a:srgbClr val="00FF00"/>
                </a:solidFill>
                <a:latin typeface="Courier" charset="0"/>
              </a:rPr>
              <a:t>C</a:t>
            </a:r>
            <a:r>
              <a:rPr lang="en-GB" b="1" dirty="0">
                <a:solidFill>
                  <a:schemeClr val="hlink"/>
                </a:solidFill>
                <a:latin typeface="Courier" charset="0"/>
              </a:rPr>
              <a:t>AC</a:t>
            </a:r>
            <a:r>
              <a:rPr lang="en-GB" b="1" dirty="0">
                <a:latin typeface="Courier" charset="0"/>
              </a:rPr>
              <a:t>CC</a:t>
            </a:r>
          </a:p>
        </p:txBody>
      </p:sp>
      <p:sp>
        <p:nvSpPr>
          <p:cNvPr id="18" name="Text Box 2">
            <a:extLst>
              <a:ext uri="{FF2B5EF4-FFF2-40B4-BE49-F238E27FC236}">
                <a16:creationId xmlns:a16="http://schemas.microsoft.com/office/drawing/2014/main" id="{A1FBF55C-E7F3-8F43-B64F-34BD95715C9A}"/>
              </a:ext>
            </a:extLst>
          </p:cNvPr>
          <p:cNvSpPr txBox="1">
            <a:spLocks noChangeArrowheads="1"/>
          </p:cNvSpPr>
          <p:nvPr/>
        </p:nvSpPr>
        <p:spPr bwMode="auto">
          <a:xfrm>
            <a:off x="3627619" y="228601"/>
            <a:ext cx="3487711" cy="523220"/>
          </a:xfrm>
          <a:prstGeom prst="rect">
            <a:avLst/>
          </a:prstGeom>
          <a:noFill/>
          <a:ln w="9525">
            <a:no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GB" sz="2800" b="1" dirty="0">
                <a:solidFill>
                  <a:srgbClr val="FF0000"/>
                </a:solidFill>
              </a:rPr>
              <a:t>Bootstrapping</a:t>
            </a:r>
          </a:p>
        </p:txBody>
      </p:sp>
    </p:spTree>
    <p:extLst>
      <p:ext uri="{BB962C8B-B14F-4D97-AF65-F5344CB8AC3E}">
        <p14:creationId xmlns:p14="http://schemas.microsoft.com/office/powerpoint/2010/main" val="32322819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0" name="Rectangle 4"/>
          <p:cNvSpPr>
            <a:spLocks noChangeArrowheads="1"/>
          </p:cNvSpPr>
          <p:nvPr/>
        </p:nvSpPr>
        <p:spPr bwMode="auto">
          <a:xfrm>
            <a:off x="2927351" y="976464"/>
            <a:ext cx="5902325" cy="138499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marL="457200" indent="-457200">
              <a:defRPr/>
            </a:pPr>
            <a:r>
              <a:rPr lang="en-GB" sz="2800" dirty="0">
                <a:sym typeface="Symbol" charset="0"/>
              </a:rPr>
              <a:t>Ideally the bootstrap procedure will allow us to estimate a distribution of simulated trees</a:t>
            </a:r>
            <a:endParaRPr lang="en-US" sz="2800" dirty="0">
              <a:latin typeface="Times New Roman" charset="0"/>
            </a:endParaRPr>
          </a:p>
        </p:txBody>
      </p:sp>
      <p:pic>
        <p:nvPicPr>
          <p:cNvPr id="22531"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2787" y="2540815"/>
            <a:ext cx="3294063" cy="3657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9944" name="Rectangle 8"/>
          <p:cNvSpPr>
            <a:spLocks noChangeArrowheads="1"/>
          </p:cNvSpPr>
          <p:nvPr/>
        </p:nvSpPr>
        <p:spPr bwMode="auto">
          <a:xfrm>
            <a:off x="4668020" y="2316977"/>
            <a:ext cx="2819400" cy="533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46" name="Rectangle 10"/>
          <p:cNvSpPr>
            <a:spLocks noChangeArrowheads="1"/>
          </p:cNvSpPr>
          <p:nvPr/>
        </p:nvSpPr>
        <p:spPr bwMode="auto">
          <a:xfrm>
            <a:off x="2763860" y="2469377"/>
            <a:ext cx="3124200" cy="3810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47" name="Rectangle 11"/>
          <p:cNvSpPr>
            <a:spLocks noChangeArrowheads="1"/>
          </p:cNvSpPr>
          <p:nvPr/>
        </p:nvSpPr>
        <p:spPr bwMode="auto">
          <a:xfrm>
            <a:off x="2909049" y="5277665"/>
            <a:ext cx="3048000" cy="11430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48" name="Line 12"/>
          <p:cNvSpPr>
            <a:spLocks noChangeShapeType="1"/>
          </p:cNvSpPr>
          <p:nvPr/>
        </p:nvSpPr>
        <p:spPr bwMode="auto">
          <a:xfrm flipH="1">
            <a:off x="3640886" y="5212577"/>
            <a:ext cx="457200" cy="533400"/>
          </a:xfrm>
          <a:prstGeom prst="line">
            <a:avLst/>
          </a:prstGeom>
          <a:noFill/>
          <a:ln w="19050">
            <a:solidFill>
              <a:srgbClr val="187534"/>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49" name="Line 13"/>
          <p:cNvSpPr>
            <a:spLocks noChangeShapeType="1"/>
          </p:cNvSpPr>
          <p:nvPr/>
        </p:nvSpPr>
        <p:spPr bwMode="auto">
          <a:xfrm>
            <a:off x="5164886" y="5212577"/>
            <a:ext cx="0" cy="533400"/>
          </a:xfrm>
          <a:prstGeom prst="line">
            <a:avLst/>
          </a:prstGeom>
          <a:noFill/>
          <a:ln w="19050">
            <a:solidFill>
              <a:srgbClr val="ED181E"/>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50" name="Line 14"/>
          <p:cNvSpPr>
            <a:spLocks noChangeShapeType="1"/>
          </p:cNvSpPr>
          <p:nvPr/>
        </p:nvSpPr>
        <p:spPr bwMode="auto">
          <a:xfrm flipV="1">
            <a:off x="4402886" y="5212577"/>
            <a:ext cx="304800" cy="533400"/>
          </a:xfrm>
          <a:prstGeom prst="line">
            <a:avLst/>
          </a:prstGeom>
          <a:noFill/>
          <a:ln w="19050">
            <a:solidFill>
              <a:srgbClr val="1822CD"/>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51" name="Text Box 15"/>
          <p:cNvSpPr txBox="1">
            <a:spLocks noChangeArrowheads="1"/>
          </p:cNvSpPr>
          <p:nvPr/>
        </p:nvSpPr>
        <p:spPr bwMode="auto">
          <a:xfrm>
            <a:off x="2116887" y="5780903"/>
            <a:ext cx="4340225" cy="76944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defRPr/>
            </a:pPr>
            <a:r>
              <a:rPr lang="en-GB" sz="2200">
                <a:solidFill>
                  <a:srgbClr val="187534"/>
                </a:solidFill>
              </a:rPr>
              <a:t>Accept</a:t>
            </a:r>
            <a:r>
              <a:rPr lang="en-GB" sz="2200">
                <a:solidFill>
                  <a:srgbClr val="187534"/>
                </a:solidFill>
                <a:sym typeface="Symbol" charset="0"/>
              </a:rPr>
              <a:t> </a:t>
            </a:r>
            <a:r>
              <a:rPr lang="en-GB" sz="2200" i="1">
                <a:solidFill>
                  <a:srgbClr val="187534"/>
                </a:solidFill>
                <a:sym typeface="Symbol" charset="0"/>
              </a:rPr>
              <a:t>H</a:t>
            </a:r>
            <a:r>
              <a:rPr lang="en-GB" sz="2200" i="1" baseline="-25000">
                <a:solidFill>
                  <a:srgbClr val="187534"/>
                </a:solidFill>
                <a:sym typeface="Symbol" charset="0"/>
              </a:rPr>
              <a:t>O</a:t>
            </a:r>
            <a:r>
              <a:rPr lang="en-GB" sz="2200">
                <a:sym typeface="Symbol" charset="0"/>
              </a:rPr>
              <a:t>  </a:t>
            </a:r>
            <a:r>
              <a:rPr lang="en-GB" sz="2200">
                <a:solidFill>
                  <a:srgbClr val="1822CD"/>
                </a:solidFill>
                <a:sym typeface="Symbol" charset="0"/>
              </a:rPr>
              <a:t>critical value </a:t>
            </a:r>
            <a:r>
              <a:rPr lang="en-GB" sz="2200">
                <a:sym typeface="Symbol" charset="0"/>
              </a:rPr>
              <a:t> </a:t>
            </a:r>
            <a:r>
              <a:rPr lang="en-GB" sz="2200">
                <a:solidFill>
                  <a:srgbClr val="ED181E"/>
                </a:solidFill>
              </a:rPr>
              <a:t>Reject</a:t>
            </a:r>
            <a:r>
              <a:rPr lang="en-GB" sz="2200">
                <a:solidFill>
                  <a:srgbClr val="ED181E"/>
                </a:solidFill>
                <a:sym typeface="Symbol" charset="0"/>
              </a:rPr>
              <a:t> </a:t>
            </a:r>
            <a:r>
              <a:rPr lang="en-GB" sz="2200" i="1">
                <a:solidFill>
                  <a:srgbClr val="ED181E"/>
                </a:solidFill>
                <a:sym typeface="Symbol" charset="0"/>
              </a:rPr>
              <a:t>H</a:t>
            </a:r>
            <a:r>
              <a:rPr lang="en-GB" sz="2200" i="1" baseline="-25000">
                <a:solidFill>
                  <a:srgbClr val="ED181E"/>
                </a:solidFill>
                <a:sym typeface="Symbol" charset="0"/>
              </a:rPr>
              <a:t>O</a:t>
            </a:r>
            <a:r>
              <a:rPr lang="en-GB" sz="2200">
                <a:solidFill>
                  <a:srgbClr val="ED181E"/>
                </a:solidFill>
                <a:sym typeface="Symbol" charset="0"/>
              </a:rPr>
              <a:t> </a:t>
            </a:r>
          </a:p>
        </p:txBody>
      </p:sp>
      <p:sp>
        <p:nvSpPr>
          <p:cNvPr id="39952" name="Text Box 16"/>
          <p:cNvSpPr txBox="1">
            <a:spLocks noChangeArrowheads="1"/>
          </p:cNvSpPr>
          <p:nvPr/>
        </p:nvSpPr>
        <p:spPr bwMode="auto">
          <a:xfrm>
            <a:off x="3336086" y="5517377"/>
            <a:ext cx="381000"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defRPr/>
            </a:pPr>
            <a:r>
              <a:rPr lang="en-GB">
                <a:solidFill>
                  <a:srgbClr val="187534"/>
                </a:solidFill>
                <a:sym typeface="Symbol" charset="0"/>
              </a:rPr>
              <a:t></a:t>
            </a:r>
          </a:p>
        </p:txBody>
      </p:sp>
      <p:sp>
        <p:nvSpPr>
          <p:cNvPr id="39953" name="Text Box 17"/>
          <p:cNvSpPr txBox="1">
            <a:spLocks noChangeArrowheads="1"/>
          </p:cNvSpPr>
          <p:nvPr/>
        </p:nvSpPr>
        <p:spPr bwMode="auto">
          <a:xfrm>
            <a:off x="4860086" y="5517377"/>
            <a:ext cx="381000"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defRPr/>
            </a:pPr>
            <a:r>
              <a:rPr lang="en-GB">
                <a:solidFill>
                  <a:srgbClr val="ED181E"/>
                </a:solidFill>
                <a:sym typeface="Symbol" charset="0"/>
              </a:rPr>
              <a:t></a:t>
            </a:r>
          </a:p>
        </p:txBody>
      </p:sp>
      <p:sp>
        <p:nvSpPr>
          <p:cNvPr id="2" name="Rectangle 1"/>
          <p:cNvSpPr/>
          <p:nvPr/>
        </p:nvSpPr>
        <p:spPr>
          <a:xfrm>
            <a:off x="2122591" y="5227176"/>
            <a:ext cx="5167793" cy="163446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4742049" y="4900228"/>
            <a:ext cx="0" cy="301091"/>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186483" y="4892039"/>
            <a:ext cx="0" cy="301091"/>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1" name="Line 66"/>
          <p:cNvSpPr>
            <a:spLocks noChangeShapeType="1"/>
          </p:cNvSpPr>
          <p:nvPr/>
        </p:nvSpPr>
        <p:spPr bwMode="auto">
          <a:xfrm>
            <a:off x="7472823" y="3942316"/>
            <a:ext cx="1063315" cy="20637"/>
          </a:xfrm>
          <a:prstGeom prst="line">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endParaRPr lang="en-US"/>
          </a:p>
        </p:txBody>
      </p:sp>
      <p:sp>
        <p:nvSpPr>
          <p:cNvPr id="22" name="Text Box 67"/>
          <p:cNvSpPr txBox="1">
            <a:spLocks noChangeArrowheads="1"/>
          </p:cNvSpPr>
          <p:nvPr/>
        </p:nvSpPr>
        <p:spPr bwMode="auto">
          <a:xfrm>
            <a:off x="6434668" y="3263518"/>
            <a:ext cx="404813"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A</a:t>
            </a:r>
          </a:p>
        </p:txBody>
      </p:sp>
      <p:sp>
        <p:nvSpPr>
          <p:cNvPr id="23" name="Text Box 68"/>
          <p:cNvSpPr txBox="1">
            <a:spLocks noChangeArrowheads="1"/>
          </p:cNvSpPr>
          <p:nvPr/>
        </p:nvSpPr>
        <p:spPr bwMode="auto">
          <a:xfrm>
            <a:off x="9926612" y="4008367"/>
            <a:ext cx="404812"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C</a:t>
            </a:r>
          </a:p>
        </p:txBody>
      </p:sp>
      <p:sp>
        <p:nvSpPr>
          <p:cNvPr id="24" name="Text Box 69"/>
          <p:cNvSpPr txBox="1">
            <a:spLocks noChangeArrowheads="1"/>
          </p:cNvSpPr>
          <p:nvPr/>
        </p:nvSpPr>
        <p:spPr bwMode="auto">
          <a:xfrm>
            <a:off x="7395315" y="3923085"/>
            <a:ext cx="740015"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dirty="0"/>
              <a:t>90%</a:t>
            </a:r>
          </a:p>
        </p:txBody>
      </p:sp>
      <p:cxnSp>
        <p:nvCxnSpPr>
          <p:cNvPr id="25" name="AutoShape 70"/>
          <p:cNvCxnSpPr>
            <a:cxnSpLocks noChangeShapeType="1"/>
          </p:cNvCxnSpPr>
          <p:nvPr/>
        </p:nvCxnSpPr>
        <p:spPr bwMode="auto">
          <a:xfrm flipH="1" flipV="1">
            <a:off x="6750339" y="3551791"/>
            <a:ext cx="712788" cy="390525"/>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6" name="AutoShape 71"/>
          <p:cNvCxnSpPr>
            <a:cxnSpLocks noChangeShapeType="1"/>
          </p:cNvCxnSpPr>
          <p:nvPr/>
        </p:nvCxnSpPr>
        <p:spPr bwMode="auto">
          <a:xfrm flipH="1">
            <a:off x="6758277" y="3942315"/>
            <a:ext cx="704850" cy="463550"/>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7" name="Text Box 72"/>
          <p:cNvSpPr txBox="1">
            <a:spLocks noChangeArrowheads="1"/>
          </p:cNvSpPr>
          <p:nvPr/>
        </p:nvSpPr>
        <p:spPr bwMode="auto">
          <a:xfrm>
            <a:off x="6457238" y="4260779"/>
            <a:ext cx="404812"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B</a:t>
            </a:r>
          </a:p>
        </p:txBody>
      </p:sp>
      <p:cxnSp>
        <p:nvCxnSpPr>
          <p:cNvPr id="31" name="AutoShape 76"/>
          <p:cNvCxnSpPr>
            <a:cxnSpLocks noChangeShapeType="1"/>
          </p:cNvCxnSpPr>
          <p:nvPr/>
        </p:nvCxnSpPr>
        <p:spPr bwMode="auto">
          <a:xfrm flipH="1">
            <a:off x="8551046" y="3512102"/>
            <a:ext cx="500063" cy="439738"/>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32" name="AutoShape 77"/>
          <p:cNvCxnSpPr>
            <a:cxnSpLocks noChangeShapeType="1"/>
            <a:stCxn id="21" idx="1"/>
          </p:cNvCxnSpPr>
          <p:nvPr/>
        </p:nvCxnSpPr>
        <p:spPr bwMode="auto">
          <a:xfrm>
            <a:off x="8536138" y="3962952"/>
            <a:ext cx="815975" cy="547688"/>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4" name="Text Box 79"/>
          <p:cNvSpPr txBox="1">
            <a:spLocks noChangeArrowheads="1"/>
          </p:cNvSpPr>
          <p:nvPr/>
        </p:nvSpPr>
        <p:spPr bwMode="auto">
          <a:xfrm>
            <a:off x="9319396" y="4482065"/>
            <a:ext cx="404813"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t>D</a:t>
            </a:r>
          </a:p>
        </p:txBody>
      </p:sp>
      <p:cxnSp>
        <p:nvCxnSpPr>
          <p:cNvPr id="35" name="AutoShape 80"/>
          <p:cNvCxnSpPr>
            <a:cxnSpLocks noChangeShapeType="1"/>
          </p:cNvCxnSpPr>
          <p:nvPr/>
        </p:nvCxnSpPr>
        <p:spPr bwMode="auto">
          <a:xfrm flipV="1">
            <a:off x="9038408" y="2851702"/>
            <a:ext cx="901700" cy="660400"/>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36" name="AutoShape 82"/>
          <p:cNvCxnSpPr>
            <a:cxnSpLocks noChangeShapeType="1"/>
          </p:cNvCxnSpPr>
          <p:nvPr/>
        </p:nvCxnSpPr>
        <p:spPr bwMode="auto">
          <a:xfrm>
            <a:off x="9036821" y="3497816"/>
            <a:ext cx="931863" cy="568325"/>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9" name="Text Box 68"/>
          <p:cNvSpPr txBox="1">
            <a:spLocks noChangeArrowheads="1"/>
          </p:cNvSpPr>
          <p:nvPr/>
        </p:nvSpPr>
        <p:spPr bwMode="auto">
          <a:xfrm>
            <a:off x="9956541" y="2599342"/>
            <a:ext cx="404812"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E</a:t>
            </a:r>
          </a:p>
        </p:txBody>
      </p:sp>
      <p:sp>
        <p:nvSpPr>
          <p:cNvPr id="41" name="Text Box 69"/>
          <p:cNvSpPr txBox="1">
            <a:spLocks noChangeArrowheads="1"/>
          </p:cNvSpPr>
          <p:nvPr/>
        </p:nvSpPr>
        <p:spPr bwMode="auto">
          <a:xfrm>
            <a:off x="8029449" y="3608317"/>
            <a:ext cx="740015"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dirty="0"/>
              <a:t>30%</a:t>
            </a:r>
          </a:p>
        </p:txBody>
      </p:sp>
      <p:sp>
        <p:nvSpPr>
          <p:cNvPr id="42" name="Text Box 69"/>
          <p:cNvSpPr txBox="1">
            <a:spLocks noChangeArrowheads="1"/>
          </p:cNvSpPr>
          <p:nvPr/>
        </p:nvSpPr>
        <p:spPr bwMode="auto">
          <a:xfrm>
            <a:off x="8452791" y="3257941"/>
            <a:ext cx="740015"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dirty="0"/>
              <a:t>75%</a:t>
            </a:r>
          </a:p>
        </p:txBody>
      </p:sp>
      <p:sp>
        <p:nvSpPr>
          <p:cNvPr id="33" name="Text Box 2">
            <a:extLst>
              <a:ext uri="{FF2B5EF4-FFF2-40B4-BE49-F238E27FC236}">
                <a16:creationId xmlns:a16="http://schemas.microsoft.com/office/drawing/2014/main" id="{40CBA3FE-275B-6D49-84CA-D4367E6EFA0A}"/>
              </a:ext>
            </a:extLst>
          </p:cNvPr>
          <p:cNvSpPr txBox="1">
            <a:spLocks noChangeArrowheads="1"/>
          </p:cNvSpPr>
          <p:nvPr/>
        </p:nvSpPr>
        <p:spPr bwMode="auto">
          <a:xfrm>
            <a:off x="3627619" y="228601"/>
            <a:ext cx="3487711" cy="523220"/>
          </a:xfrm>
          <a:prstGeom prst="rect">
            <a:avLst/>
          </a:prstGeom>
          <a:noFill/>
          <a:ln w="9525">
            <a:no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GB" sz="2800" b="1" dirty="0">
                <a:solidFill>
                  <a:srgbClr val="FF0000"/>
                </a:solidFill>
              </a:rPr>
              <a:t>Bootstrapping</a:t>
            </a:r>
          </a:p>
        </p:txBody>
      </p:sp>
    </p:spTree>
    <p:extLst>
      <p:ext uri="{BB962C8B-B14F-4D97-AF65-F5344CB8AC3E}">
        <p14:creationId xmlns:p14="http://schemas.microsoft.com/office/powerpoint/2010/main" val="2781791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0" name="Rectangle 4"/>
          <p:cNvSpPr>
            <a:spLocks noChangeArrowheads="1"/>
          </p:cNvSpPr>
          <p:nvPr/>
        </p:nvSpPr>
        <p:spPr bwMode="auto">
          <a:xfrm>
            <a:off x="2927351" y="976464"/>
            <a:ext cx="5902325" cy="138499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marL="457200" indent="-457200">
              <a:defRPr/>
            </a:pPr>
            <a:r>
              <a:rPr lang="en-GB" sz="2800" dirty="0">
                <a:sym typeface="Symbol" charset="0"/>
              </a:rPr>
              <a:t>Ideally the bootstrap procedure will allow us to estimate a distribution of simulated trees</a:t>
            </a:r>
            <a:endParaRPr lang="en-US" sz="2800" dirty="0">
              <a:latin typeface="Times New Roman" charset="0"/>
            </a:endParaRPr>
          </a:p>
        </p:txBody>
      </p:sp>
      <p:pic>
        <p:nvPicPr>
          <p:cNvPr id="22531"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2787" y="2540815"/>
            <a:ext cx="3294063" cy="3657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9944" name="Rectangle 8"/>
          <p:cNvSpPr>
            <a:spLocks noChangeArrowheads="1"/>
          </p:cNvSpPr>
          <p:nvPr/>
        </p:nvSpPr>
        <p:spPr bwMode="auto">
          <a:xfrm>
            <a:off x="4668020" y="2316977"/>
            <a:ext cx="2819400" cy="533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46" name="Rectangle 10"/>
          <p:cNvSpPr>
            <a:spLocks noChangeArrowheads="1"/>
          </p:cNvSpPr>
          <p:nvPr/>
        </p:nvSpPr>
        <p:spPr bwMode="auto">
          <a:xfrm>
            <a:off x="2763860" y="2469377"/>
            <a:ext cx="3124200" cy="3810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47" name="Rectangle 11"/>
          <p:cNvSpPr>
            <a:spLocks noChangeArrowheads="1"/>
          </p:cNvSpPr>
          <p:nvPr/>
        </p:nvSpPr>
        <p:spPr bwMode="auto">
          <a:xfrm>
            <a:off x="2909049" y="5277665"/>
            <a:ext cx="3048000" cy="11430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48" name="Line 12"/>
          <p:cNvSpPr>
            <a:spLocks noChangeShapeType="1"/>
          </p:cNvSpPr>
          <p:nvPr/>
        </p:nvSpPr>
        <p:spPr bwMode="auto">
          <a:xfrm flipH="1">
            <a:off x="3640886" y="5212577"/>
            <a:ext cx="457200" cy="533400"/>
          </a:xfrm>
          <a:prstGeom prst="line">
            <a:avLst/>
          </a:prstGeom>
          <a:noFill/>
          <a:ln w="19050">
            <a:solidFill>
              <a:srgbClr val="187534"/>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49" name="Line 13"/>
          <p:cNvSpPr>
            <a:spLocks noChangeShapeType="1"/>
          </p:cNvSpPr>
          <p:nvPr/>
        </p:nvSpPr>
        <p:spPr bwMode="auto">
          <a:xfrm>
            <a:off x="5164886" y="5212577"/>
            <a:ext cx="0" cy="533400"/>
          </a:xfrm>
          <a:prstGeom prst="line">
            <a:avLst/>
          </a:prstGeom>
          <a:noFill/>
          <a:ln w="19050">
            <a:solidFill>
              <a:srgbClr val="ED181E"/>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50" name="Line 14"/>
          <p:cNvSpPr>
            <a:spLocks noChangeShapeType="1"/>
          </p:cNvSpPr>
          <p:nvPr/>
        </p:nvSpPr>
        <p:spPr bwMode="auto">
          <a:xfrm flipV="1">
            <a:off x="4402886" y="5212577"/>
            <a:ext cx="304800" cy="533400"/>
          </a:xfrm>
          <a:prstGeom prst="line">
            <a:avLst/>
          </a:prstGeom>
          <a:noFill/>
          <a:ln w="19050">
            <a:solidFill>
              <a:srgbClr val="1822CD"/>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39951" name="Text Box 15"/>
          <p:cNvSpPr txBox="1">
            <a:spLocks noChangeArrowheads="1"/>
          </p:cNvSpPr>
          <p:nvPr/>
        </p:nvSpPr>
        <p:spPr bwMode="auto">
          <a:xfrm>
            <a:off x="2116887" y="5780903"/>
            <a:ext cx="4340225" cy="76944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defRPr/>
            </a:pPr>
            <a:r>
              <a:rPr lang="en-GB" sz="2200">
                <a:solidFill>
                  <a:srgbClr val="187534"/>
                </a:solidFill>
              </a:rPr>
              <a:t>Accept</a:t>
            </a:r>
            <a:r>
              <a:rPr lang="en-GB" sz="2200">
                <a:solidFill>
                  <a:srgbClr val="187534"/>
                </a:solidFill>
                <a:sym typeface="Symbol" charset="0"/>
              </a:rPr>
              <a:t> </a:t>
            </a:r>
            <a:r>
              <a:rPr lang="en-GB" sz="2200" i="1">
                <a:solidFill>
                  <a:srgbClr val="187534"/>
                </a:solidFill>
                <a:sym typeface="Symbol" charset="0"/>
              </a:rPr>
              <a:t>H</a:t>
            </a:r>
            <a:r>
              <a:rPr lang="en-GB" sz="2200" i="1" baseline="-25000">
                <a:solidFill>
                  <a:srgbClr val="187534"/>
                </a:solidFill>
                <a:sym typeface="Symbol" charset="0"/>
              </a:rPr>
              <a:t>O</a:t>
            </a:r>
            <a:r>
              <a:rPr lang="en-GB" sz="2200">
                <a:sym typeface="Symbol" charset="0"/>
              </a:rPr>
              <a:t>  </a:t>
            </a:r>
            <a:r>
              <a:rPr lang="en-GB" sz="2200">
                <a:solidFill>
                  <a:srgbClr val="1822CD"/>
                </a:solidFill>
                <a:sym typeface="Symbol" charset="0"/>
              </a:rPr>
              <a:t>critical value </a:t>
            </a:r>
            <a:r>
              <a:rPr lang="en-GB" sz="2200">
                <a:sym typeface="Symbol" charset="0"/>
              </a:rPr>
              <a:t> </a:t>
            </a:r>
            <a:r>
              <a:rPr lang="en-GB" sz="2200">
                <a:solidFill>
                  <a:srgbClr val="ED181E"/>
                </a:solidFill>
              </a:rPr>
              <a:t>Reject</a:t>
            </a:r>
            <a:r>
              <a:rPr lang="en-GB" sz="2200">
                <a:solidFill>
                  <a:srgbClr val="ED181E"/>
                </a:solidFill>
                <a:sym typeface="Symbol" charset="0"/>
              </a:rPr>
              <a:t> </a:t>
            </a:r>
            <a:r>
              <a:rPr lang="en-GB" sz="2200" i="1">
                <a:solidFill>
                  <a:srgbClr val="ED181E"/>
                </a:solidFill>
                <a:sym typeface="Symbol" charset="0"/>
              </a:rPr>
              <a:t>H</a:t>
            </a:r>
            <a:r>
              <a:rPr lang="en-GB" sz="2200" i="1" baseline="-25000">
                <a:solidFill>
                  <a:srgbClr val="ED181E"/>
                </a:solidFill>
                <a:sym typeface="Symbol" charset="0"/>
              </a:rPr>
              <a:t>O</a:t>
            </a:r>
            <a:r>
              <a:rPr lang="en-GB" sz="2200">
                <a:solidFill>
                  <a:srgbClr val="ED181E"/>
                </a:solidFill>
                <a:sym typeface="Symbol" charset="0"/>
              </a:rPr>
              <a:t> </a:t>
            </a:r>
          </a:p>
        </p:txBody>
      </p:sp>
      <p:sp>
        <p:nvSpPr>
          <p:cNvPr id="39952" name="Text Box 16"/>
          <p:cNvSpPr txBox="1">
            <a:spLocks noChangeArrowheads="1"/>
          </p:cNvSpPr>
          <p:nvPr/>
        </p:nvSpPr>
        <p:spPr bwMode="auto">
          <a:xfrm>
            <a:off x="3336086" y="5517377"/>
            <a:ext cx="381000"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defRPr/>
            </a:pPr>
            <a:r>
              <a:rPr lang="en-GB">
                <a:solidFill>
                  <a:srgbClr val="187534"/>
                </a:solidFill>
                <a:sym typeface="Symbol" charset="0"/>
              </a:rPr>
              <a:t></a:t>
            </a:r>
          </a:p>
        </p:txBody>
      </p:sp>
      <p:sp>
        <p:nvSpPr>
          <p:cNvPr id="39953" name="Text Box 17"/>
          <p:cNvSpPr txBox="1">
            <a:spLocks noChangeArrowheads="1"/>
          </p:cNvSpPr>
          <p:nvPr/>
        </p:nvSpPr>
        <p:spPr bwMode="auto">
          <a:xfrm>
            <a:off x="4860086" y="5517377"/>
            <a:ext cx="381000"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defRPr/>
            </a:pPr>
            <a:r>
              <a:rPr lang="en-GB">
                <a:solidFill>
                  <a:srgbClr val="ED181E"/>
                </a:solidFill>
                <a:sym typeface="Symbol" charset="0"/>
              </a:rPr>
              <a:t></a:t>
            </a:r>
          </a:p>
        </p:txBody>
      </p:sp>
      <p:sp>
        <p:nvSpPr>
          <p:cNvPr id="2" name="Rectangle 1"/>
          <p:cNvSpPr/>
          <p:nvPr/>
        </p:nvSpPr>
        <p:spPr>
          <a:xfrm>
            <a:off x="2122591" y="5227176"/>
            <a:ext cx="5167793" cy="163446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4742049" y="4900228"/>
            <a:ext cx="0" cy="301091"/>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186483" y="4892039"/>
            <a:ext cx="0" cy="301091"/>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1" name="Line 66"/>
          <p:cNvSpPr>
            <a:spLocks noChangeShapeType="1"/>
          </p:cNvSpPr>
          <p:nvPr/>
        </p:nvSpPr>
        <p:spPr bwMode="auto">
          <a:xfrm>
            <a:off x="7472823" y="3942316"/>
            <a:ext cx="1063315" cy="20637"/>
          </a:xfrm>
          <a:prstGeom prst="line">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endParaRPr lang="en-US"/>
          </a:p>
        </p:txBody>
      </p:sp>
      <p:sp>
        <p:nvSpPr>
          <p:cNvPr id="22" name="Text Box 67"/>
          <p:cNvSpPr txBox="1">
            <a:spLocks noChangeArrowheads="1"/>
          </p:cNvSpPr>
          <p:nvPr/>
        </p:nvSpPr>
        <p:spPr bwMode="auto">
          <a:xfrm>
            <a:off x="6434668" y="3263518"/>
            <a:ext cx="404813"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A</a:t>
            </a:r>
          </a:p>
        </p:txBody>
      </p:sp>
      <p:sp>
        <p:nvSpPr>
          <p:cNvPr id="23" name="Text Box 68"/>
          <p:cNvSpPr txBox="1">
            <a:spLocks noChangeArrowheads="1"/>
          </p:cNvSpPr>
          <p:nvPr/>
        </p:nvSpPr>
        <p:spPr bwMode="auto">
          <a:xfrm>
            <a:off x="9926612" y="4008367"/>
            <a:ext cx="404812"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C</a:t>
            </a:r>
          </a:p>
        </p:txBody>
      </p:sp>
      <p:sp>
        <p:nvSpPr>
          <p:cNvPr id="24" name="Text Box 69"/>
          <p:cNvSpPr txBox="1">
            <a:spLocks noChangeArrowheads="1"/>
          </p:cNvSpPr>
          <p:nvPr/>
        </p:nvSpPr>
        <p:spPr bwMode="auto">
          <a:xfrm>
            <a:off x="7395315" y="3923085"/>
            <a:ext cx="740015"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dirty="0"/>
              <a:t>90%</a:t>
            </a:r>
          </a:p>
        </p:txBody>
      </p:sp>
      <p:cxnSp>
        <p:nvCxnSpPr>
          <p:cNvPr id="25" name="AutoShape 70"/>
          <p:cNvCxnSpPr>
            <a:cxnSpLocks noChangeShapeType="1"/>
          </p:cNvCxnSpPr>
          <p:nvPr/>
        </p:nvCxnSpPr>
        <p:spPr bwMode="auto">
          <a:xfrm flipH="1" flipV="1">
            <a:off x="6750339" y="3551791"/>
            <a:ext cx="712788" cy="390525"/>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6" name="AutoShape 71"/>
          <p:cNvCxnSpPr>
            <a:cxnSpLocks noChangeShapeType="1"/>
          </p:cNvCxnSpPr>
          <p:nvPr/>
        </p:nvCxnSpPr>
        <p:spPr bwMode="auto">
          <a:xfrm flipH="1">
            <a:off x="6758277" y="3942315"/>
            <a:ext cx="704850" cy="463550"/>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7" name="Text Box 72"/>
          <p:cNvSpPr txBox="1">
            <a:spLocks noChangeArrowheads="1"/>
          </p:cNvSpPr>
          <p:nvPr/>
        </p:nvSpPr>
        <p:spPr bwMode="auto">
          <a:xfrm>
            <a:off x="6457238" y="4260779"/>
            <a:ext cx="404812"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B</a:t>
            </a:r>
          </a:p>
        </p:txBody>
      </p:sp>
      <p:cxnSp>
        <p:nvCxnSpPr>
          <p:cNvPr id="31" name="AutoShape 76"/>
          <p:cNvCxnSpPr>
            <a:cxnSpLocks noChangeShapeType="1"/>
          </p:cNvCxnSpPr>
          <p:nvPr/>
        </p:nvCxnSpPr>
        <p:spPr bwMode="auto">
          <a:xfrm flipH="1">
            <a:off x="8551046" y="3512102"/>
            <a:ext cx="500063" cy="439738"/>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32" name="AutoShape 77"/>
          <p:cNvCxnSpPr>
            <a:cxnSpLocks noChangeShapeType="1"/>
            <a:stCxn id="21" idx="1"/>
          </p:cNvCxnSpPr>
          <p:nvPr/>
        </p:nvCxnSpPr>
        <p:spPr bwMode="auto">
          <a:xfrm>
            <a:off x="8536138" y="3962952"/>
            <a:ext cx="815975" cy="547688"/>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4" name="Text Box 79"/>
          <p:cNvSpPr txBox="1">
            <a:spLocks noChangeArrowheads="1"/>
          </p:cNvSpPr>
          <p:nvPr/>
        </p:nvSpPr>
        <p:spPr bwMode="auto">
          <a:xfrm>
            <a:off x="9319396" y="4482065"/>
            <a:ext cx="404813"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t>D</a:t>
            </a:r>
          </a:p>
        </p:txBody>
      </p:sp>
      <p:cxnSp>
        <p:nvCxnSpPr>
          <p:cNvPr id="35" name="AutoShape 80"/>
          <p:cNvCxnSpPr>
            <a:cxnSpLocks noChangeShapeType="1"/>
          </p:cNvCxnSpPr>
          <p:nvPr/>
        </p:nvCxnSpPr>
        <p:spPr bwMode="auto">
          <a:xfrm flipV="1">
            <a:off x="9038408" y="2851702"/>
            <a:ext cx="901700" cy="660400"/>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36" name="AutoShape 82"/>
          <p:cNvCxnSpPr>
            <a:cxnSpLocks noChangeShapeType="1"/>
          </p:cNvCxnSpPr>
          <p:nvPr/>
        </p:nvCxnSpPr>
        <p:spPr bwMode="auto">
          <a:xfrm>
            <a:off x="9036821" y="3497816"/>
            <a:ext cx="931863" cy="568325"/>
          </a:xfrm>
          <a:prstGeom prst="straightConnector1">
            <a:avLst/>
          </a:prstGeom>
          <a:noFill/>
          <a:ln w="34925">
            <a:solidFill>
              <a:schemeClr val="tx1"/>
            </a:solidFill>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9" name="Text Box 68"/>
          <p:cNvSpPr txBox="1">
            <a:spLocks noChangeArrowheads="1"/>
          </p:cNvSpPr>
          <p:nvPr/>
        </p:nvSpPr>
        <p:spPr bwMode="auto">
          <a:xfrm>
            <a:off x="9956541" y="2599342"/>
            <a:ext cx="404812"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dirty="0"/>
              <a:t>E</a:t>
            </a:r>
          </a:p>
        </p:txBody>
      </p:sp>
      <p:sp>
        <p:nvSpPr>
          <p:cNvPr id="41" name="Text Box 69"/>
          <p:cNvSpPr txBox="1">
            <a:spLocks noChangeArrowheads="1"/>
          </p:cNvSpPr>
          <p:nvPr/>
        </p:nvSpPr>
        <p:spPr bwMode="auto">
          <a:xfrm>
            <a:off x="8029449" y="3608317"/>
            <a:ext cx="740015"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dirty="0"/>
              <a:t>30%</a:t>
            </a:r>
          </a:p>
        </p:txBody>
      </p:sp>
      <p:sp>
        <p:nvSpPr>
          <p:cNvPr id="42" name="Text Box 69"/>
          <p:cNvSpPr txBox="1">
            <a:spLocks noChangeArrowheads="1"/>
          </p:cNvSpPr>
          <p:nvPr/>
        </p:nvSpPr>
        <p:spPr bwMode="auto">
          <a:xfrm>
            <a:off x="8452791" y="3257941"/>
            <a:ext cx="740015" cy="369332"/>
          </a:xfrm>
          <a:prstGeom prst="rect">
            <a:avLst/>
          </a:prstGeom>
          <a:noFill/>
          <a:ln>
            <a:noFill/>
          </a:ln>
          <a:effectLst/>
          <a:extLst>
            <a:ext uri="{909E8E84-426E-40dd-AFC4-6F175D3DCCD1}">
              <a14:hiddenFill xmlns="" xmlns:a14="http://schemas.microsoft.com/office/drawing/2010/main">
                <a:solidFill>
                  <a:srgbClr val="FFFF00"/>
                </a:solidFill>
              </a14:hiddenFill>
            </a:ext>
            <a:ext uri="{91240B29-F687-4f45-9708-019B960494DF}">
              <a14:hiddenLine xmlns="" xmlns:a14="http://schemas.microsoft.com/office/drawing/2010/main" w="2857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dirty="0"/>
              <a:t>75%</a:t>
            </a:r>
          </a:p>
        </p:txBody>
      </p:sp>
      <p:sp>
        <p:nvSpPr>
          <p:cNvPr id="46" name="Text Box 2"/>
          <p:cNvSpPr txBox="1">
            <a:spLocks noChangeArrowheads="1"/>
          </p:cNvSpPr>
          <p:nvPr/>
        </p:nvSpPr>
        <p:spPr bwMode="auto">
          <a:xfrm>
            <a:off x="4213226" y="5675195"/>
            <a:ext cx="4823595" cy="523220"/>
          </a:xfrm>
          <a:prstGeom prst="rect">
            <a:avLst/>
          </a:prstGeom>
          <a:noFill/>
          <a:ln w="9525">
            <a:no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GB" sz="2800" b="1" dirty="0">
                <a:solidFill>
                  <a:srgbClr val="FF0000"/>
                </a:solidFill>
              </a:rPr>
              <a:t>Non-parametric Method</a:t>
            </a:r>
          </a:p>
        </p:txBody>
      </p:sp>
      <p:sp>
        <p:nvSpPr>
          <p:cNvPr id="33" name="Text Box 2">
            <a:extLst>
              <a:ext uri="{FF2B5EF4-FFF2-40B4-BE49-F238E27FC236}">
                <a16:creationId xmlns:a16="http://schemas.microsoft.com/office/drawing/2014/main" id="{7F8D8A08-D976-064E-ABCA-AD1CC19D86C0}"/>
              </a:ext>
            </a:extLst>
          </p:cNvPr>
          <p:cNvSpPr txBox="1">
            <a:spLocks noChangeArrowheads="1"/>
          </p:cNvSpPr>
          <p:nvPr/>
        </p:nvSpPr>
        <p:spPr bwMode="auto">
          <a:xfrm>
            <a:off x="3627619" y="228601"/>
            <a:ext cx="3487711" cy="523220"/>
          </a:xfrm>
          <a:prstGeom prst="rect">
            <a:avLst/>
          </a:prstGeom>
          <a:noFill/>
          <a:ln w="9525">
            <a:no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GB" sz="2800" b="1" dirty="0">
                <a:solidFill>
                  <a:srgbClr val="FF0000"/>
                </a:solidFill>
              </a:rPr>
              <a:t>Bootstrapping</a:t>
            </a:r>
          </a:p>
        </p:txBody>
      </p:sp>
    </p:spTree>
    <p:extLst>
      <p:ext uri="{BB962C8B-B14F-4D97-AF65-F5344CB8AC3E}">
        <p14:creationId xmlns:p14="http://schemas.microsoft.com/office/powerpoint/2010/main" val="17615993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3025</TotalTime>
  <Words>1046</Words>
  <Application>Microsoft Macintosh PowerPoint</Application>
  <PresentationFormat>Widescreen</PresentationFormat>
  <Paragraphs>238</Paragraphs>
  <Slides>27</Slides>
  <Notes>13</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2</vt:i4>
      </vt:variant>
      <vt:variant>
        <vt:lpstr>Slide Titles</vt:lpstr>
      </vt:variant>
      <vt:variant>
        <vt:i4>27</vt:i4>
      </vt:variant>
    </vt:vector>
  </HeadingPairs>
  <TitlesOfParts>
    <vt:vector size="40" baseType="lpstr">
      <vt:lpstr>ＭＳ Ｐゴシック</vt:lpstr>
      <vt:lpstr>Arial</vt:lpstr>
      <vt:lpstr>Calibri</vt:lpstr>
      <vt:lpstr>Courier</vt:lpstr>
      <vt:lpstr>Helvetica</vt:lpstr>
      <vt:lpstr>Monotype Sorts</vt:lpstr>
      <vt:lpstr>Symbol</vt:lpstr>
      <vt:lpstr>Times</vt:lpstr>
      <vt:lpstr>Times New Roman</vt:lpstr>
      <vt:lpstr>Wingdings</vt:lpstr>
      <vt:lpstr>Office Theme</vt:lpstr>
      <vt:lpstr>Equation</vt:lpstr>
      <vt:lpstr>Image</vt:lpstr>
      <vt:lpstr>Statistical Phylogenetics</vt:lpstr>
      <vt:lpstr>Topics Covered</vt:lpstr>
      <vt:lpstr>Confidence Assessment</vt:lpstr>
      <vt:lpstr>Bootstrapping phylogenies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phylogenetic inference process</vt:lpstr>
      <vt:lpstr>Bootstrapping</vt:lpstr>
      <vt:lpstr>Markov chain Monte Carlo</vt:lpstr>
      <vt:lpstr>Markov chain Monte Carlo</vt:lpstr>
      <vt:lpstr>Bootstrapping and MCMC generate a sample of trees</vt:lpstr>
      <vt:lpstr>Summarizing a sample of trees</vt:lpstr>
      <vt:lpstr>Remarks</vt:lpstr>
      <vt:lpstr>Comparison of Methods</vt:lpstr>
      <vt:lpstr>Statistical phylogenetics and hypothesis testing </vt:lpstr>
      <vt:lpstr>PowerPoint Presentation</vt:lpstr>
    </vt:vector>
  </TitlesOfParts>
  <Company>UTHSC</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Multiple Sequence Alignment and Data Management</dc:title>
  <dc:creator>Justin Bahl</dc:creator>
  <cp:lastModifiedBy>Justin Bahl</cp:lastModifiedBy>
  <cp:revision>38</cp:revision>
  <cp:lastPrinted>2016-10-13T04:44:43Z</cp:lastPrinted>
  <dcterms:created xsi:type="dcterms:W3CDTF">2016-09-19T22:16:45Z</dcterms:created>
  <dcterms:modified xsi:type="dcterms:W3CDTF">2019-09-18T02:14:02Z</dcterms:modified>
</cp:coreProperties>
</file>

<file path=docProps/thumbnail.jpeg>
</file>